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311" r:id="rId3"/>
    <p:sldId id="346" r:id="rId4"/>
    <p:sldId id="347" r:id="rId5"/>
    <p:sldId id="309" r:id="rId6"/>
    <p:sldId id="273" r:id="rId7"/>
    <p:sldId id="32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B3C2"/>
    <a:srgbClr val="504F4F"/>
    <a:srgbClr val="00ADE9"/>
    <a:srgbClr val="8C9B9A"/>
    <a:srgbClr val="FFFFFF"/>
    <a:srgbClr val="A4ED71"/>
    <a:srgbClr val="FBD87C"/>
    <a:srgbClr val="009999"/>
    <a:srgbClr val="DADADA"/>
    <a:srgbClr val="0C6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9300"/>
  </p:normalViewPr>
  <p:slideViewPr>
    <p:cSldViewPr snapToGrid="0">
      <p:cViewPr varScale="1">
        <p:scale>
          <a:sx n="45" d="100"/>
          <a:sy n="45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BCF2B-828B-1247-8AD1-84E9CCE66896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0B6D6-1B1E-3F46-8AE8-0DDF0838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0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name is Will Bolton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 I’m going to be presenting my PhD early stage assessment as part of the AI4Health CDT programme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504F4F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161C1C"/>
                </a:solidFill>
                <a:effectLst/>
                <a:latin typeface="AdvOT1ef757c0"/>
              </a:rPr>
              <a:t>Bacterial AMR resulted in an estimated 1.27 million deaths in 2019 </a:t>
            </a:r>
            <a:endParaRPr lang="en-GB" dirty="0"/>
          </a:p>
          <a:p>
            <a:endParaRPr lang="en-US" sz="1200" dirty="0">
              <a:solidFill>
                <a:srgbClr val="504F4F"/>
              </a:solidFill>
              <a:latin typeface="Calibri" panose="020F0502020204030204"/>
            </a:endParaRPr>
          </a:p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 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Unfortunately, the uptake and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such systems has been limited to date, in part due to integration and behavioral issues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US" sz="1200" dirty="0"/>
              <a:t>Ultimately our work will focus on </a:t>
            </a:r>
            <a:r>
              <a:rPr lang="en-GB" sz="1200" b="1" dirty="0"/>
              <a:t>what could actually </a:t>
            </a:r>
            <a:r>
              <a:rPr lang="en-GB" b="1" dirty="0"/>
              <a:t>influence clinical decision making </a:t>
            </a:r>
            <a:r>
              <a:rPr lang="en-US" sz="1200" dirty="0"/>
              <a:t>in the real world. </a:t>
            </a:r>
            <a:r>
              <a:rPr lang="en-GB" sz="1200" dirty="0"/>
              <a:t>This means considering a number of </a:t>
            </a:r>
            <a:r>
              <a:rPr lang="en-GB" dirty="0"/>
              <a:t>different influences and ultimately trying to can </a:t>
            </a:r>
            <a:r>
              <a:rPr lang="en-GB" b="1" dirty="0"/>
              <a:t>change a clinician's behaviour </a:t>
            </a:r>
            <a:r>
              <a:rPr lang="en-GB" dirty="0"/>
              <a:t>when making decisions.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004380"/>
                </a:solidFill>
                <a:effectLst/>
                <a:latin typeface="Inter"/>
              </a:rPr>
              <a:t>IV-Oral Antibiotic Switch Therapy (IVOST) Guideline</a:t>
            </a:r>
          </a:p>
          <a:p>
            <a:r>
              <a:rPr lang="en-GB" b="0" i="0" dirty="0">
                <a:solidFill>
                  <a:srgbClr val="323232"/>
                </a:solidFill>
                <a:effectLst/>
                <a:latin typeface="-apple-system"/>
              </a:rPr>
              <a:t>Canonical Time-series Characteristics (catch22)</a:t>
            </a: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pPr algn="l"/>
            <a:r>
              <a:rPr lang="en-US" sz="1200" dirty="0">
                <a:solidFill>
                  <a:srgbClr val="504F4F"/>
                </a:solidFill>
              </a:rPr>
              <a:t>IVOST parameters:</a:t>
            </a:r>
            <a:endParaRPr lang="en-US" sz="1200" dirty="0"/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Blood pressure </a:t>
            </a:r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GCS</a:t>
            </a:r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Heart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O2 sat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Respiratory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Temperature</a:t>
            </a: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93 features with SHAP value ≥ 0.5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SMOTE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4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>
                <a:solidFill>
                  <a:srgbClr val="004380"/>
                </a:solidFill>
                <a:effectLst/>
                <a:latin typeface="Inter"/>
              </a:rPr>
              <a:t>IV-Oral Antibiotic Switch Therapy (IVOST) Guideline</a:t>
            </a:r>
          </a:p>
          <a:p>
            <a:r>
              <a:rPr lang="en-GB" b="0" i="0" dirty="0">
                <a:solidFill>
                  <a:srgbClr val="323232"/>
                </a:solidFill>
                <a:effectLst/>
                <a:latin typeface="-apple-system"/>
              </a:rPr>
              <a:t>Canonical Time-series Characteristics (catch22)</a:t>
            </a: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pPr algn="l"/>
            <a:r>
              <a:rPr lang="en-US" sz="1200" dirty="0">
                <a:solidFill>
                  <a:srgbClr val="504F4F"/>
                </a:solidFill>
              </a:rPr>
              <a:t>IVOST parameters:</a:t>
            </a:r>
            <a:endParaRPr lang="en-US" sz="1200" dirty="0"/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Blood pressure </a:t>
            </a:r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GCS</a:t>
            </a:r>
          </a:p>
          <a:p>
            <a:pPr marL="285750" indent="-285750" algn="l">
              <a:buFont typeface="System Font Regular"/>
              <a:buChar char="-"/>
            </a:pPr>
            <a:r>
              <a:rPr lang="en-US" sz="1200" dirty="0"/>
              <a:t>Heart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O2 sat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Respiratory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Temperature</a:t>
            </a: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323232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93 features with SHAP value ≥ 0.5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SMOTE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33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thank these individuals for their input to this work and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UKRI  and CDT for the funding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My name is Will Bolton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 I’m going to be presenting my PhD early stage assessment as part of the AI4Health CDT programme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73A2-320E-D1AC-545C-2741CD04B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FBF03-C504-69FA-439B-7F27C809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5C64-3569-17E7-207E-743FEABB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95A56-A137-2EE0-841D-F014C08F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65A78-EE00-CEDB-DD32-D1D00243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C163-45E1-D165-96D1-3AA8056E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B10D-6C0F-0240-3C7C-6D9A02299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F17A-B9FB-66A5-221B-07405479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FBDFA-8923-671F-C6B6-7C69814D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3631D-3C4F-D2B1-0988-6121B2E0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9E975-0865-8420-4414-62D41682A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17DDC-4846-3024-FF1F-0E1772FDC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268C4-7D36-8054-30AF-9ED7041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F984-251B-3260-3D9E-746EA114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5CCA-E3AF-B755-3168-B767BCDF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4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1CC-0733-22EC-7FB4-365B58A0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4324-A14A-73FE-22D9-C984F96B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648D-8FE2-FC5E-2C87-BEB1E82A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8194B-012B-70E5-2DA6-1648B0F7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BAC2-A557-0AA7-C355-75805A5C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502719-9A82-8AA2-1D04-78D681C34327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106969"/>
            <a:ext cx="10080000" cy="0"/>
          </a:xfrm>
          <a:prstGeom prst="line">
            <a:avLst/>
          </a:prstGeom>
          <a:ln w="19050">
            <a:solidFill>
              <a:srgbClr val="43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A9D0-F89B-6278-2C9F-D58DB152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69C5-6042-CCBF-1BA5-D7F2C7B2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BC98-DE51-451F-DABB-B42D4228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3C132-05C8-7422-110D-12441ED7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4995F-9815-EE08-F8A3-FD9264A8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BE4-07F3-20A3-F6D9-208A1E2E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F1EE-0ABB-F27D-265D-211C7A99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16D09-1D21-E607-79C9-510E6BF2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2D478-723C-103D-F98B-4B95CEA4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36A2D-30CA-798A-097C-A5957895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F4DC9-D418-98BF-D682-22765632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13CB-F01F-318A-4377-C7B61FA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7D7D-DE3B-661D-2871-EDFA06951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7E9E-3439-CB5D-1DEA-B6E55157B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1D50-21A4-A449-AA2F-F27AD3C36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6DFA1-6401-BE20-5033-6C78E769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01ECC-CD74-7D8C-EF01-203211D1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D1887-3A20-5A57-B367-67065DA4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B2066-919B-E6EF-A088-1E71A853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1D2C-6002-B1B8-EF0A-EB18EE8F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1A398-9442-DF87-F370-EEFB78E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03717-B6A9-3D01-9DF8-F69F498F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96D1-8DE3-568B-5F7F-1B60B78D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1E46-DE40-6FCA-CEA7-24EB7C26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98BA0-A4A4-42E9-8D9C-A7D88DFD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79D1-C44E-CC09-A2E0-527297B8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BCEF-A73A-D7D6-2786-CA65E460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3326-32C2-B403-2B12-4E4EDC2D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C907-7B2F-60D3-8E22-85F897E5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C75AB-6D33-3AB5-6AD8-B8EBB06D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1310-CE06-3198-169B-2911AF4C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DF439-E111-1AAC-5A93-160773A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685A-0AFA-A7E3-41A7-B8925BA4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72A88-E104-6BE4-BCD0-31C9ABE5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62068-5317-298B-EB2B-7872F8EC2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B116-7A17-B533-DBD6-92B8808B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2E23-F8A9-FD26-7A65-5C0854D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95F3D-B938-747F-95C6-0AD1C54F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F473B-50A1-DF37-043F-2E19A672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8FE63-4835-C927-B981-5D1F8DFD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9656E-FC76-353B-DDB2-9844E6DE8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95EB4-AB69-3149-81AA-9419EF2ED4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B54B-0E28-8C19-AC18-02A83A83E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23B5-FA75-A5A4-976E-A39EF29AA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, qr code&#10;&#10;Description automatically generated">
            <a:extLst>
              <a:ext uri="{FF2B5EF4-FFF2-40B4-BE49-F238E27FC236}">
                <a16:creationId xmlns:a16="http://schemas.microsoft.com/office/drawing/2014/main" id="{FD603491-A90B-3171-7FD5-C681D1F537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42947" y="0"/>
            <a:ext cx="925200" cy="371005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EFA7CDA-3DBE-499B-BA69-2AF5384C131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451658" cy="5256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82E1E93-7432-FFB0-5FF0-0D8C0E5058A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47" y="377203"/>
            <a:ext cx="925200" cy="5550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54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1283"/>
            <a:ext cx="9144000" cy="2432242"/>
          </a:xfrm>
        </p:spPr>
        <p:txBody>
          <a:bodyPr anchor="ctr">
            <a:normAutofit fontScale="90000"/>
          </a:bodyPr>
          <a:lstStyle/>
          <a:p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Machine learning based </a:t>
            </a:r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clinical decision support for </a:t>
            </a:r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antimicrobial stewardship </a:t>
            </a:r>
            <a:br>
              <a:rPr lang="en-GB" sz="4800" spc="300" dirty="0">
                <a:solidFill>
                  <a:srgbClr val="43A8B0"/>
                </a:solidFill>
              </a:rPr>
            </a:br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 </a:t>
            </a:r>
            <a:endParaRPr lang="en-US" sz="4800" spc="300" dirty="0">
              <a:solidFill>
                <a:srgbClr val="43A8B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8DB47-70A6-AD47-9A4A-A2CC64D2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394"/>
            <a:ext cx="9144000" cy="2432241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rgbClr val="504F4F"/>
              </a:solidFill>
            </a:endParaRPr>
          </a:p>
          <a:p>
            <a:r>
              <a:rPr lang="en-US" sz="1800" dirty="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 dirty="0">
                <a:solidFill>
                  <a:srgbClr val="504F4F"/>
                </a:solidFill>
              </a:rPr>
              <a:t>CAMO UK Data AI Meeting</a:t>
            </a:r>
          </a:p>
          <a:p>
            <a:r>
              <a:rPr lang="en-US" sz="1800" dirty="0">
                <a:solidFill>
                  <a:srgbClr val="504F4F"/>
                </a:solidFill>
              </a:rPr>
              <a:t>21</a:t>
            </a:r>
            <a:r>
              <a:rPr lang="en-US" sz="1800" baseline="30000" dirty="0">
                <a:solidFill>
                  <a:srgbClr val="504F4F"/>
                </a:solidFill>
              </a:rPr>
              <a:t>st</a:t>
            </a:r>
            <a:r>
              <a:rPr lang="en-US" sz="1800" dirty="0">
                <a:solidFill>
                  <a:srgbClr val="504F4F"/>
                </a:solidFill>
              </a:rPr>
              <a:t> June 2022</a:t>
            </a:r>
          </a:p>
        </p:txBody>
      </p:sp>
    </p:spTree>
    <p:extLst>
      <p:ext uri="{BB962C8B-B14F-4D97-AF65-F5344CB8AC3E}">
        <p14:creationId xmlns:p14="http://schemas.microsoft.com/office/powerpoint/2010/main" val="236682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dirty="0">
                <a:solidFill>
                  <a:srgbClr val="504F4F"/>
                </a:solidFill>
              </a:rPr>
              <a:t>Machine learning can support optimised antibiotic decision making.</a:t>
            </a:r>
            <a:endParaRPr lang="en-US" sz="3200" dirty="0">
              <a:solidFill>
                <a:srgbClr val="504F4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93810-8116-6201-885B-061880405F6E}"/>
              </a:ext>
            </a:extLst>
          </p:cNvPr>
          <p:cNvSpPr txBox="1"/>
          <p:nvPr/>
        </p:nvSpPr>
        <p:spPr>
          <a:xfrm>
            <a:off x="185606" y="4526008"/>
            <a:ext cx="3326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Antimicrobial resistance (AMR) is a global threat</a:t>
            </a:r>
            <a:r>
              <a:rPr lang="en-US" sz="2000" dirty="0">
                <a:solidFill>
                  <a:srgbClr val="504F4F"/>
                </a:solidFill>
                <a:latin typeface="Calibri" panose="020F0502020204030204"/>
              </a:rPr>
              <a:t>. One key strategy to tackle this is to undertake stewardship and </a:t>
            </a:r>
            <a:r>
              <a:rPr lang="en-US" sz="2000" dirty="0" err="1">
                <a:solidFill>
                  <a:srgbClr val="504F4F"/>
                </a:solidFill>
                <a:latin typeface="Calibri" panose="020F0502020204030204"/>
              </a:rPr>
              <a:t>optimise</a:t>
            </a:r>
            <a:r>
              <a:rPr lang="en-US" sz="2000" dirty="0">
                <a:solidFill>
                  <a:srgbClr val="504F4F"/>
                </a:solidFill>
                <a:latin typeface="Calibri" panose="020F0502020204030204"/>
              </a:rPr>
              <a:t> antimicrobial use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9CB109-6A81-4ECE-8705-5D64DBE3E41E}"/>
              </a:ext>
            </a:extLst>
          </p:cNvPr>
          <p:cNvGrpSpPr/>
          <p:nvPr/>
        </p:nvGrpSpPr>
        <p:grpSpPr>
          <a:xfrm>
            <a:off x="941463" y="2070444"/>
            <a:ext cx="1904712" cy="1838574"/>
            <a:chOff x="1459626" y="2082706"/>
            <a:chExt cx="1904712" cy="1838574"/>
          </a:xfrm>
        </p:grpSpPr>
        <p:pic>
          <p:nvPicPr>
            <p:cNvPr id="24" name="Graphic 23" descr="Germ outline">
              <a:extLst>
                <a:ext uri="{FF2B5EF4-FFF2-40B4-BE49-F238E27FC236}">
                  <a16:creationId xmlns:a16="http://schemas.microsoft.com/office/drawing/2014/main" id="{625555B1-D546-6B6E-09B8-3B774AF9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9626" y="2082706"/>
              <a:ext cx="1800000" cy="18000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5EA590-338E-C943-242D-0089F54FA09F}"/>
                </a:ext>
              </a:extLst>
            </p:cNvPr>
            <p:cNvSpPr/>
            <p:nvPr/>
          </p:nvSpPr>
          <p:spPr>
            <a:xfrm>
              <a:off x="2464338" y="302128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Graphic 25" descr="Shield outline">
              <a:extLst>
                <a:ext uri="{FF2B5EF4-FFF2-40B4-BE49-F238E27FC236}">
                  <a16:creationId xmlns:a16="http://schemas.microsoft.com/office/drawing/2014/main" id="{017A2DFF-ACC2-011C-188B-9DC7EFC3F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4338" y="3021280"/>
              <a:ext cx="900000" cy="9000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D1C771D-5579-A2F8-7B02-6F84F3C90886}"/>
              </a:ext>
            </a:extLst>
          </p:cNvPr>
          <p:cNvSpPr txBox="1"/>
          <p:nvPr/>
        </p:nvSpPr>
        <p:spPr>
          <a:xfrm>
            <a:off x="3760290" y="4526008"/>
            <a:ext cx="3326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decision support systems (CDSSs)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utilising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machine learning (ML) have been developed to assist with managing infections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B6190-DAFD-84C1-FFF1-C57AABB00049}"/>
              </a:ext>
            </a:extLst>
          </p:cNvPr>
          <p:cNvGrpSpPr/>
          <p:nvPr/>
        </p:nvGrpSpPr>
        <p:grpSpPr>
          <a:xfrm>
            <a:off x="4462151" y="1594078"/>
            <a:ext cx="1759228" cy="2717731"/>
            <a:chOff x="9000000" y="1414329"/>
            <a:chExt cx="1759228" cy="2717731"/>
          </a:xfrm>
        </p:grpSpPr>
        <p:pic>
          <p:nvPicPr>
            <p:cNvPr id="29" name="Graphic 28" descr="Inpatient outline">
              <a:extLst>
                <a:ext uri="{FF2B5EF4-FFF2-40B4-BE49-F238E27FC236}">
                  <a16:creationId xmlns:a16="http://schemas.microsoft.com/office/drawing/2014/main" id="{A17EF974-AE68-5E6E-0F44-C775B045D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00000" y="1414329"/>
              <a:ext cx="1080000" cy="108000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E39212-BB46-2080-EA90-68E5596E894C}"/>
                </a:ext>
              </a:extLst>
            </p:cNvPr>
            <p:cNvGrpSpPr/>
            <p:nvPr/>
          </p:nvGrpSpPr>
          <p:grpSpPr>
            <a:xfrm>
              <a:off x="9000000" y="1536700"/>
              <a:ext cx="1759228" cy="2595360"/>
              <a:chOff x="9000000" y="1536700"/>
              <a:chExt cx="1759228" cy="2595360"/>
            </a:xfrm>
          </p:grpSpPr>
          <p:pic>
            <p:nvPicPr>
              <p:cNvPr id="31" name="Graphic 30" descr="Inpatient outline">
                <a:extLst>
                  <a:ext uri="{FF2B5EF4-FFF2-40B4-BE49-F238E27FC236}">
                    <a16:creationId xmlns:a16="http://schemas.microsoft.com/office/drawing/2014/main" id="{F149F404-719D-7841-C999-49A46B81A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20190" y="3052060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32" name="Graphic 31" descr="Inpatient outline">
                <a:extLst>
                  <a:ext uri="{FF2B5EF4-FFF2-40B4-BE49-F238E27FC236}">
                    <a16:creationId xmlns:a16="http://schemas.microsoft.com/office/drawing/2014/main" id="{671D02C4-A575-6A90-BDD6-1B02D5692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000000" y="2233195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B2DA23-8733-73D3-70F6-638B7911D365}"/>
                  </a:ext>
                </a:extLst>
              </p:cNvPr>
              <p:cNvSpPr/>
              <p:nvPr/>
            </p:nvSpPr>
            <p:spPr>
              <a:xfrm>
                <a:off x="9435013" y="1536700"/>
                <a:ext cx="533400" cy="29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0D91CD4-040A-B8FA-811C-B7D3AF14CB1E}"/>
                  </a:ext>
                </a:extLst>
              </p:cNvPr>
              <p:cNvSpPr/>
              <p:nvPr/>
            </p:nvSpPr>
            <p:spPr>
              <a:xfrm>
                <a:off x="9435013" y="2377814"/>
                <a:ext cx="533400" cy="29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83D54B3-67A5-B22A-5E4E-9FBEDC32B89D}"/>
                  </a:ext>
                </a:extLst>
              </p:cNvPr>
              <p:cNvSpPr/>
              <p:nvPr/>
            </p:nvSpPr>
            <p:spPr>
              <a:xfrm>
                <a:off x="9435013" y="3199141"/>
                <a:ext cx="533400" cy="297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DD226A5-C922-D03D-8B00-130BBC914453}"/>
                  </a:ext>
                </a:extLst>
              </p:cNvPr>
              <p:cNvSpPr txBox="1"/>
              <p:nvPr/>
            </p:nvSpPr>
            <p:spPr>
              <a:xfrm>
                <a:off x="10366172" y="1789681"/>
                <a:ext cx="393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7B2028-3C09-B181-C0D5-EDDC70C0BCC9}"/>
                  </a:ext>
                </a:extLst>
              </p:cNvPr>
              <p:cNvSpPr txBox="1"/>
              <p:nvPr/>
            </p:nvSpPr>
            <p:spPr>
              <a:xfrm>
                <a:off x="10372584" y="2608227"/>
                <a:ext cx="380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7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34F758-27BB-B042-3F0C-BB27EC2643CF}"/>
                  </a:ext>
                </a:extLst>
              </p:cNvPr>
              <p:cNvSpPr txBox="1"/>
              <p:nvPr/>
            </p:nvSpPr>
            <p:spPr>
              <a:xfrm>
                <a:off x="10374988" y="3446368"/>
                <a:ext cx="3754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48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</a:t>
                </a:r>
              </a:p>
            </p:txBody>
          </p:sp>
        </p:grp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A820DA-5E4A-6AEE-BED8-461F1AC91C3C}"/>
              </a:ext>
            </a:extLst>
          </p:cNvPr>
          <p:cNvCxnSpPr>
            <a:cxnSpLocks/>
          </p:cNvCxnSpPr>
          <p:nvPr/>
        </p:nvCxnSpPr>
        <p:spPr>
          <a:xfrm>
            <a:off x="7130942" y="1278875"/>
            <a:ext cx="0" cy="5400000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1E9B90-B0A0-ACBB-ACCD-962253EF264D}"/>
              </a:ext>
            </a:extLst>
          </p:cNvPr>
          <p:cNvSpPr/>
          <p:nvPr/>
        </p:nvSpPr>
        <p:spPr>
          <a:xfrm>
            <a:off x="7334974" y="4378121"/>
            <a:ext cx="4738647" cy="1859184"/>
          </a:xfrm>
          <a:prstGeom prst="roundRect">
            <a:avLst/>
          </a:prstGeom>
          <a:noFill/>
          <a:ln>
            <a:solidFill>
              <a:srgbClr val="504F4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DB7AC3-817D-D319-4265-C95BF4A1858C}"/>
              </a:ext>
            </a:extLst>
          </p:cNvPr>
          <p:cNvSpPr txBox="1"/>
          <p:nvPr/>
        </p:nvSpPr>
        <p:spPr>
          <a:xfrm>
            <a:off x="7909657" y="1682586"/>
            <a:ext cx="35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400" dirty="0"/>
              <a:t>STAGES OF ANTIBIOTIC DECISION MAKING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CA0912-0D04-5DB0-7F25-352D204A7757}"/>
              </a:ext>
            </a:extLst>
          </p:cNvPr>
          <p:cNvSpPr txBox="1"/>
          <p:nvPr/>
        </p:nvSpPr>
        <p:spPr>
          <a:xfrm>
            <a:off x="10277461" y="4541958"/>
            <a:ext cx="1536017" cy="153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rgbClr val="504F4F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3A8B0"/>
                </a:solidFill>
              </a:rPr>
              <a:t>Cessation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3A8B0"/>
                </a:solidFill>
              </a:rPr>
              <a:t>IV to oral switch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3A8B0"/>
                </a:solidFill>
              </a:rPr>
              <a:t>Readmission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43A8B0"/>
                </a:solidFill>
              </a:rPr>
              <a:t>Side effects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B6829-68D4-F6AA-8F2A-CBA4F581DAF2}"/>
              </a:ext>
            </a:extLst>
          </p:cNvPr>
          <p:cNvCxnSpPr>
            <a:cxnSpLocks/>
          </p:cNvCxnSpPr>
          <p:nvPr/>
        </p:nvCxnSpPr>
        <p:spPr>
          <a:xfrm>
            <a:off x="8206279" y="2995852"/>
            <a:ext cx="0" cy="900000"/>
          </a:xfrm>
          <a:prstGeom prst="line">
            <a:avLst/>
          </a:prstGeom>
          <a:ln w="12700">
            <a:solidFill>
              <a:srgbClr val="43A8B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FE984F-8080-CD57-3B76-8D63F432FAED}"/>
              </a:ext>
            </a:extLst>
          </p:cNvPr>
          <p:cNvCxnSpPr>
            <a:cxnSpLocks/>
          </p:cNvCxnSpPr>
          <p:nvPr/>
        </p:nvCxnSpPr>
        <p:spPr>
          <a:xfrm>
            <a:off x="8206279" y="4801560"/>
            <a:ext cx="0" cy="900000"/>
          </a:xfrm>
          <a:prstGeom prst="line">
            <a:avLst/>
          </a:prstGeom>
          <a:ln w="12700">
            <a:solidFill>
              <a:srgbClr val="43A8B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DC215E-5BA1-019D-A86F-E7F8095932C6}"/>
              </a:ext>
            </a:extLst>
          </p:cNvPr>
          <p:cNvCxnSpPr>
            <a:cxnSpLocks/>
          </p:cNvCxnSpPr>
          <p:nvPr/>
        </p:nvCxnSpPr>
        <p:spPr>
          <a:xfrm>
            <a:off x="8206279" y="3895658"/>
            <a:ext cx="0" cy="900000"/>
          </a:xfrm>
          <a:prstGeom prst="line">
            <a:avLst/>
          </a:prstGeom>
          <a:ln w="12700">
            <a:solidFill>
              <a:srgbClr val="43A8B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A6823B-1549-07AD-EF2C-31D20B2D8625}"/>
              </a:ext>
            </a:extLst>
          </p:cNvPr>
          <p:cNvGrpSpPr/>
          <p:nvPr/>
        </p:nvGrpSpPr>
        <p:grpSpPr>
          <a:xfrm>
            <a:off x="7740523" y="2808774"/>
            <a:ext cx="2999240" cy="400110"/>
            <a:chOff x="7344233" y="2864955"/>
            <a:chExt cx="2999240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FFE83-067D-76A7-3D5E-9E4C084E6D63}"/>
                </a:ext>
              </a:extLst>
            </p:cNvPr>
            <p:cNvSpPr txBox="1"/>
            <p:nvPr/>
          </p:nvSpPr>
          <p:spPr>
            <a:xfrm>
              <a:off x="7961236" y="2864955"/>
              <a:ext cx="2382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/>
            </a:lstStyle>
            <a:p>
              <a:pPr algn="l"/>
              <a:r>
                <a:rPr lang="en-US" sz="2000" dirty="0">
                  <a:solidFill>
                    <a:srgbClr val="504F4F"/>
                  </a:solidFill>
                </a:rPr>
                <a:t>Infection or not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D0292FB-1B85-D44E-4531-1584ABFFE3CF}"/>
                </a:ext>
              </a:extLst>
            </p:cNvPr>
            <p:cNvSpPr txBox="1"/>
            <p:nvPr/>
          </p:nvSpPr>
          <p:spPr>
            <a:xfrm>
              <a:off x="7344233" y="2864955"/>
              <a:ext cx="31450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999"/>
                  </a:solidFill>
                </a:rPr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9BA893-F6A0-4A5F-176D-439035C20F7D}"/>
              </a:ext>
            </a:extLst>
          </p:cNvPr>
          <p:cNvGrpSpPr/>
          <p:nvPr/>
        </p:nvGrpSpPr>
        <p:grpSpPr>
          <a:xfrm>
            <a:off x="7740522" y="3699677"/>
            <a:ext cx="2801916" cy="400110"/>
            <a:chOff x="7344232" y="3755858"/>
            <a:chExt cx="2801916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94850-8F44-BE6D-DBF3-A042214538C0}"/>
                </a:ext>
              </a:extLst>
            </p:cNvPr>
            <p:cNvSpPr txBox="1"/>
            <p:nvPr/>
          </p:nvSpPr>
          <p:spPr>
            <a:xfrm>
              <a:off x="7961236" y="3755858"/>
              <a:ext cx="2184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04F4F"/>
                  </a:solidFill>
                </a:rPr>
                <a:t>Empiric treatment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B83813-C5E8-B258-8726-4920330FBE00}"/>
                </a:ext>
              </a:extLst>
            </p:cNvPr>
            <p:cNvSpPr txBox="1"/>
            <p:nvPr/>
          </p:nvSpPr>
          <p:spPr>
            <a:xfrm>
              <a:off x="7344232" y="3755858"/>
              <a:ext cx="31451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999"/>
                  </a:solidFill>
                </a:rPr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E374A4-426A-77C9-FBD9-E1923ABABB08}"/>
              </a:ext>
            </a:extLst>
          </p:cNvPr>
          <p:cNvGrpSpPr/>
          <p:nvPr/>
        </p:nvGrpSpPr>
        <p:grpSpPr>
          <a:xfrm>
            <a:off x="7740522" y="4600597"/>
            <a:ext cx="2640968" cy="400110"/>
            <a:chOff x="7344232" y="4659325"/>
            <a:chExt cx="2640968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88BBBE-BEC3-B29D-31E7-3A643D7D726B}"/>
                </a:ext>
              </a:extLst>
            </p:cNvPr>
            <p:cNvSpPr txBox="1"/>
            <p:nvPr/>
          </p:nvSpPr>
          <p:spPr>
            <a:xfrm>
              <a:off x="7961236" y="4659325"/>
              <a:ext cx="20239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504F4F"/>
                  </a:solidFill>
                </a:rPr>
                <a:t>Narrow therapy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8306367-FBAF-7B6A-91E6-B28C251B547C}"/>
                </a:ext>
              </a:extLst>
            </p:cNvPr>
            <p:cNvSpPr txBox="1"/>
            <p:nvPr/>
          </p:nvSpPr>
          <p:spPr>
            <a:xfrm>
              <a:off x="7344232" y="4659325"/>
              <a:ext cx="31451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999"/>
                  </a:solidFill>
                </a:rPr>
                <a:t>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CF8D4F-24B4-6B85-F75F-3E14A0E98ADA}"/>
              </a:ext>
            </a:extLst>
          </p:cNvPr>
          <p:cNvGrpSpPr/>
          <p:nvPr/>
        </p:nvGrpSpPr>
        <p:grpSpPr>
          <a:xfrm>
            <a:off x="7740522" y="5510382"/>
            <a:ext cx="1714164" cy="400110"/>
            <a:chOff x="7344232" y="5563707"/>
            <a:chExt cx="1714164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D5F859-DCE4-481D-66D9-0354466A404C}"/>
                </a:ext>
              </a:extLst>
            </p:cNvPr>
            <p:cNvSpPr txBox="1"/>
            <p:nvPr/>
          </p:nvSpPr>
          <p:spPr>
            <a:xfrm>
              <a:off x="7961236" y="5563707"/>
              <a:ext cx="10971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504F4F"/>
                  </a:solidFill>
                </a:rPr>
                <a:t>Duration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298F5E-D6C8-4FDF-2AFC-65D7BD392CE2}"/>
                </a:ext>
              </a:extLst>
            </p:cNvPr>
            <p:cNvSpPr txBox="1"/>
            <p:nvPr/>
          </p:nvSpPr>
          <p:spPr>
            <a:xfrm>
              <a:off x="7344232" y="5563707"/>
              <a:ext cx="31451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9999"/>
                  </a:solidFill>
                </a:rPr>
                <a:t>4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FC253F7-3473-2B4C-E1CC-58B945EED2CD}"/>
              </a:ext>
            </a:extLst>
          </p:cNvPr>
          <p:cNvSpPr/>
          <p:nvPr/>
        </p:nvSpPr>
        <p:spPr>
          <a:xfrm>
            <a:off x="-1334829" y="108082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03A5965E-58FF-433C-B349-BDDD04CB0A91}"/>
              </a:ext>
            </a:extLst>
          </p:cNvPr>
          <p:cNvSpPr/>
          <p:nvPr/>
        </p:nvSpPr>
        <p:spPr bwMode="auto">
          <a:xfrm>
            <a:off x="1588680" y="32232"/>
            <a:ext cx="216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7AAF87A0-B69B-84E2-D437-48F03BD1A73C}"/>
              </a:ext>
            </a:extLst>
          </p:cNvPr>
          <p:cNvSpPr/>
          <p:nvPr/>
        </p:nvSpPr>
        <p:spPr bwMode="auto">
          <a:xfrm>
            <a:off x="844332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FAIR &amp; USEFUL AI 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731AB812-FB7B-CD60-FA33-BC233DF10171}"/>
              </a:ext>
            </a:extLst>
          </p:cNvPr>
          <p:cNvSpPr/>
          <p:nvPr/>
        </p:nvSpPr>
        <p:spPr bwMode="auto">
          <a:xfrm>
            <a:off x="387356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IV TO PO</a:t>
            </a:r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E8954F21-3BC6-65A7-FEBE-CC42D6B3D31F}"/>
              </a:ext>
            </a:extLst>
          </p:cNvPr>
          <p:cNvSpPr/>
          <p:nvPr/>
        </p:nvSpPr>
        <p:spPr bwMode="auto">
          <a:xfrm>
            <a:off x="615844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MULTI-MORBIDITY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6413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7C0135D-14D4-A928-6C42-A5FDBCF8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31508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dirty="0">
                <a:solidFill>
                  <a:srgbClr val="504F4F"/>
                </a:solidFill>
              </a:rPr>
              <a:t>Fair interpretable machine learning for individualised IV to oral switch decision making.</a:t>
            </a:r>
            <a:endParaRPr lang="en-US" sz="3200" dirty="0">
              <a:solidFill>
                <a:srgbClr val="504F4F"/>
              </a:solidFill>
            </a:endParaRPr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82C95DF9-B996-2801-78C5-1F7819682A2D}"/>
              </a:ext>
            </a:extLst>
          </p:cNvPr>
          <p:cNvCxnSpPr>
            <a:cxnSpLocks/>
          </p:cNvCxnSpPr>
          <p:nvPr/>
        </p:nvCxnSpPr>
        <p:spPr>
          <a:xfrm>
            <a:off x="6096001" y="1278875"/>
            <a:ext cx="0" cy="5400000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14BE2D8-0971-3DC9-26C4-E7A108BE6319}"/>
              </a:ext>
            </a:extLst>
          </p:cNvPr>
          <p:cNvSpPr txBox="1"/>
          <p:nvPr/>
        </p:nvSpPr>
        <p:spPr>
          <a:xfrm>
            <a:off x="7377892" y="1261170"/>
            <a:ext cx="3532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C6367"/>
                </a:solidFill>
              </a:defRPr>
            </a:lvl1pPr>
          </a:lstStyle>
          <a:p>
            <a:pPr algn="ctr"/>
            <a:r>
              <a:rPr lang="en-GB" sz="2400" dirty="0">
                <a:effectLst/>
              </a:rPr>
              <a:t>INTERPRETABLE DECISION SUPPORT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B30BC59-0793-EF7A-4319-09048F733850}"/>
              </a:ext>
            </a:extLst>
          </p:cNvPr>
          <p:cNvSpPr txBox="1"/>
          <p:nvPr/>
        </p:nvSpPr>
        <p:spPr>
          <a:xfrm>
            <a:off x="1253359" y="1182917"/>
            <a:ext cx="35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400" dirty="0"/>
              <a:t>CLINICAL GUIDELINES AND REAL-WORLD DATA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4DAD43BB-6879-C45E-3D07-F58AB6C5EC37}"/>
              </a:ext>
            </a:extLst>
          </p:cNvPr>
          <p:cNvSpPr/>
          <p:nvPr/>
        </p:nvSpPr>
        <p:spPr>
          <a:xfrm>
            <a:off x="6095998" y="6988629"/>
            <a:ext cx="6095998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792FF3-AF1A-E81C-DE9B-61974C11250B}"/>
              </a:ext>
            </a:extLst>
          </p:cNvPr>
          <p:cNvSpPr/>
          <p:nvPr/>
        </p:nvSpPr>
        <p:spPr>
          <a:xfrm>
            <a:off x="0" y="6988629"/>
            <a:ext cx="6095998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54841F-A2E9-F49A-EA6C-B0EB3510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" r="4793" b="53678"/>
          <a:stretch/>
        </p:blipFill>
        <p:spPr>
          <a:xfrm>
            <a:off x="6511635" y="2229128"/>
            <a:ext cx="5264725" cy="3420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37F2D-0B04-FC97-B15B-4032ED37C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" t="91924" r="4793"/>
          <a:stretch/>
        </p:blipFill>
        <p:spPr>
          <a:xfrm>
            <a:off x="6511635" y="5879785"/>
            <a:ext cx="5264725" cy="596314"/>
          </a:xfrm>
          <a:prstGeom prst="rect">
            <a:avLst/>
          </a:prstGeom>
        </p:spPr>
      </p:pic>
      <p:graphicFrame>
        <p:nvGraphicFramePr>
          <p:cNvPr id="21" name="Table 14">
            <a:extLst>
              <a:ext uri="{FF2B5EF4-FFF2-40B4-BE49-F238E27FC236}">
                <a16:creationId xmlns:a16="http://schemas.microsoft.com/office/drawing/2014/main" id="{597BB0E7-1C4D-77A2-6BB3-3509097C1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06071"/>
              </p:ext>
            </p:extLst>
          </p:nvPr>
        </p:nvGraphicFramePr>
        <p:xfrm>
          <a:off x="563987" y="4610431"/>
          <a:ext cx="4968025" cy="210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959">
                  <a:extLst>
                    <a:ext uri="{9D8B030D-6E8A-4147-A177-3AD203B41FA5}">
                      <a16:colId xmlns:a16="http://schemas.microsoft.com/office/drawing/2014/main" val="3638046163"/>
                    </a:ext>
                  </a:extLst>
                </a:gridCol>
                <a:gridCol w="1924033">
                  <a:extLst>
                    <a:ext uri="{9D8B030D-6E8A-4147-A177-3AD203B41FA5}">
                      <a16:colId xmlns:a16="http://schemas.microsoft.com/office/drawing/2014/main" val="670148866"/>
                    </a:ext>
                  </a:extLst>
                </a:gridCol>
                <a:gridCol w="1924033">
                  <a:extLst>
                    <a:ext uri="{9D8B030D-6E8A-4147-A177-3AD203B41FA5}">
                      <a16:colId xmlns:a16="http://schemas.microsoft.com/office/drawing/2014/main" val="845538474"/>
                    </a:ext>
                  </a:extLst>
                </a:gridCol>
              </a:tblGrid>
              <a:tr h="476349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504F4F"/>
                          </a:solidFill>
                        </a:rPr>
                        <a:t>Metric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504F4F"/>
                          </a:solidFill>
                        </a:rPr>
                        <a:t>1</a:t>
                      </a:r>
                      <a:r>
                        <a:rPr lang="en-US" sz="1800" b="0" baseline="30000" dirty="0">
                          <a:solidFill>
                            <a:srgbClr val="504F4F"/>
                          </a:solidFill>
                        </a:rPr>
                        <a:t>st</a:t>
                      </a:r>
                      <a:r>
                        <a:rPr lang="en-US" sz="1800" b="0" dirty="0">
                          <a:solidFill>
                            <a:srgbClr val="504F4F"/>
                          </a:solidFill>
                        </a:rPr>
                        <a:t> 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87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504F4F"/>
                          </a:solidFill>
                        </a:rPr>
                        <a:t>2</a:t>
                      </a:r>
                      <a:r>
                        <a:rPr lang="en-US" sz="1800" b="0" baseline="30000" dirty="0">
                          <a:solidFill>
                            <a:srgbClr val="504F4F"/>
                          </a:solidFill>
                        </a:rPr>
                        <a:t>nd</a:t>
                      </a:r>
                      <a:r>
                        <a:rPr lang="en-US" sz="1800" b="0" dirty="0">
                          <a:solidFill>
                            <a:srgbClr val="504F4F"/>
                          </a:solidFill>
                        </a:rPr>
                        <a:t> 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ED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92182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04F4F"/>
                          </a:solidFill>
                        </a:rPr>
                        <a:t>AUROC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 (SD 0.02)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87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 (SD 0.03)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ED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586555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04F4F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 (SD 0.01)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87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 (SD 0.01)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ED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96458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04F4F"/>
                          </a:solidFill>
                        </a:rPr>
                        <a:t>TPR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 (SD 0.05)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87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 (SD 0.06)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ED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766620"/>
                  </a:ext>
                </a:extLst>
              </a:tr>
              <a:tr h="4060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504F4F"/>
                          </a:solidFill>
                        </a:rPr>
                        <a:t>FPR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0.25 (SD 0.02)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D87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rgbClr val="504F4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 (SD 0.02) </a:t>
                      </a:r>
                      <a:endParaRPr lang="en-GB" sz="1800" dirty="0">
                        <a:solidFill>
                          <a:srgbClr val="504F4F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ED71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69805"/>
                  </a:ext>
                </a:extLst>
              </a:tr>
            </a:tbl>
          </a:graphicData>
        </a:graphic>
      </p:graphicFrame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1AAA31E4-606A-420B-B321-26551E74B474}"/>
              </a:ext>
            </a:extLst>
          </p:cNvPr>
          <p:cNvGrpSpPr/>
          <p:nvPr/>
        </p:nvGrpSpPr>
        <p:grpSpPr>
          <a:xfrm>
            <a:off x="382814" y="3565532"/>
            <a:ext cx="5330371" cy="767298"/>
            <a:chOff x="367581" y="3555582"/>
            <a:chExt cx="5330371" cy="767298"/>
          </a:xfrm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C988B4F3-F476-64CA-B670-45F032F38FF8}"/>
                </a:ext>
              </a:extLst>
            </p:cNvPr>
            <p:cNvGrpSpPr/>
            <p:nvPr/>
          </p:nvGrpSpPr>
          <p:grpSpPr>
            <a:xfrm>
              <a:off x="3821267" y="3609074"/>
              <a:ext cx="1876685" cy="660315"/>
              <a:chOff x="183511" y="5476983"/>
              <a:chExt cx="1843365" cy="646331"/>
            </a:xfrm>
          </p:grpSpPr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F66CB0D0-4E68-BF82-A09D-DAC06EB90068}"/>
                  </a:ext>
                </a:extLst>
              </p:cNvPr>
              <p:cNvGrpSpPr/>
              <p:nvPr/>
            </p:nvGrpSpPr>
            <p:grpSpPr>
              <a:xfrm>
                <a:off x="361871" y="5563423"/>
                <a:ext cx="1479284" cy="473451"/>
                <a:chOff x="3900674" y="3862351"/>
                <a:chExt cx="1479284" cy="473451"/>
              </a:xfrm>
            </p:grpSpPr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AAB7E04B-0D85-8BE2-D50F-DE8E70AF14DA}"/>
                    </a:ext>
                  </a:extLst>
                </p:cNvPr>
                <p:cNvSpPr/>
                <p:nvPr/>
              </p:nvSpPr>
              <p:spPr>
                <a:xfrm>
                  <a:off x="3900674" y="3862351"/>
                  <a:ext cx="36000" cy="216000"/>
                </a:xfrm>
                <a:prstGeom prst="rect">
                  <a:avLst/>
                </a:prstGeom>
                <a:solidFill>
                  <a:srgbClr val="50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0A73217B-CF35-0562-6395-7DE7FCF0D748}"/>
                    </a:ext>
                  </a:extLst>
                </p:cNvPr>
                <p:cNvSpPr/>
                <p:nvPr/>
              </p:nvSpPr>
              <p:spPr>
                <a:xfrm>
                  <a:off x="3976636" y="3862351"/>
                  <a:ext cx="36000" cy="216000"/>
                </a:xfrm>
                <a:prstGeom prst="rect">
                  <a:avLst/>
                </a:prstGeom>
                <a:solidFill>
                  <a:srgbClr val="50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5B558402-DCBE-9619-9456-745B6E5E00CD}"/>
                    </a:ext>
                  </a:extLst>
                </p:cNvPr>
                <p:cNvSpPr/>
                <p:nvPr/>
              </p:nvSpPr>
              <p:spPr>
                <a:xfrm>
                  <a:off x="4128560" y="3862351"/>
                  <a:ext cx="36000" cy="216000"/>
                </a:xfrm>
                <a:prstGeom prst="rect">
                  <a:avLst/>
                </a:prstGeom>
                <a:solidFill>
                  <a:srgbClr val="50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42C5B826-035A-64D1-E3D7-3899C44E80D5}"/>
                    </a:ext>
                  </a:extLst>
                </p:cNvPr>
                <p:cNvSpPr/>
                <p:nvPr/>
              </p:nvSpPr>
              <p:spPr>
                <a:xfrm>
                  <a:off x="4204522" y="3862351"/>
                  <a:ext cx="36000" cy="216000"/>
                </a:xfrm>
                <a:prstGeom prst="rect">
                  <a:avLst/>
                </a:prstGeom>
                <a:solidFill>
                  <a:srgbClr val="50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2C96C267-3C8C-5119-7032-6FBFAFB35558}"/>
                    </a:ext>
                  </a:extLst>
                </p:cNvPr>
                <p:cNvSpPr/>
                <p:nvPr/>
              </p:nvSpPr>
              <p:spPr>
                <a:xfrm>
                  <a:off x="4052598" y="3862351"/>
                  <a:ext cx="36000" cy="216000"/>
                </a:xfrm>
                <a:prstGeom prst="rect">
                  <a:avLst/>
                </a:prstGeom>
                <a:solidFill>
                  <a:srgbClr val="504F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FA5B94A1-5F46-0504-3F10-BAE8492EF3BC}"/>
                    </a:ext>
                  </a:extLst>
                </p:cNvPr>
                <p:cNvSpPr/>
                <p:nvPr/>
              </p:nvSpPr>
              <p:spPr>
                <a:xfrm>
                  <a:off x="4280484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DBCED19E-6A80-067C-83B9-F09D23503495}"/>
                    </a:ext>
                  </a:extLst>
                </p:cNvPr>
                <p:cNvSpPr/>
                <p:nvPr/>
              </p:nvSpPr>
              <p:spPr>
                <a:xfrm>
                  <a:off x="4356446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D488EA8C-6D5C-6E4D-34CE-4781F04FCBD2}"/>
                    </a:ext>
                  </a:extLst>
                </p:cNvPr>
                <p:cNvSpPr/>
                <p:nvPr/>
              </p:nvSpPr>
              <p:spPr>
                <a:xfrm>
                  <a:off x="4508370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422326DB-259E-6AEC-55F2-262680707595}"/>
                    </a:ext>
                  </a:extLst>
                </p:cNvPr>
                <p:cNvSpPr/>
                <p:nvPr/>
              </p:nvSpPr>
              <p:spPr>
                <a:xfrm>
                  <a:off x="4584332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515063E8-C3B9-F490-2CB7-C3574AB9CA45}"/>
                    </a:ext>
                  </a:extLst>
                </p:cNvPr>
                <p:cNvSpPr/>
                <p:nvPr/>
              </p:nvSpPr>
              <p:spPr>
                <a:xfrm>
                  <a:off x="4432408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1" name="Rectangle 1090">
                  <a:extLst>
                    <a:ext uri="{FF2B5EF4-FFF2-40B4-BE49-F238E27FC236}">
                      <a16:creationId xmlns:a16="http://schemas.microsoft.com/office/drawing/2014/main" id="{3FDE90B9-DBF3-0431-99D2-DC13FE44E54E}"/>
                    </a:ext>
                  </a:extLst>
                </p:cNvPr>
                <p:cNvSpPr/>
                <p:nvPr/>
              </p:nvSpPr>
              <p:spPr>
                <a:xfrm>
                  <a:off x="4660294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2" name="Rectangle 1091">
                  <a:extLst>
                    <a:ext uri="{FF2B5EF4-FFF2-40B4-BE49-F238E27FC236}">
                      <a16:creationId xmlns:a16="http://schemas.microsoft.com/office/drawing/2014/main" id="{2059E867-9BF4-6A38-991A-8F11CABBD3F9}"/>
                    </a:ext>
                  </a:extLst>
                </p:cNvPr>
                <p:cNvSpPr/>
                <p:nvPr/>
              </p:nvSpPr>
              <p:spPr>
                <a:xfrm>
                  <a:off x="4812218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3" name="Rectangle 1092">
                  <a:extLst>
                    <a:ext uri="{FF2B5EF4-FFF2-40B4-BE49-F238E27FC236}">
                      <a16:creationId xmlns:a16="http://schemas.microsoft.com/office/drawing/2014/main" id="{6A84819C-7E87-BCFC-79BB-9A948D755465}"/>
                    </a:ext>
                  </a:extLst>
                </p:cNvPr>
                <p:cNvSpPr/>
                <p:nvPr/>
              </p:nvSpPr>
              <p:spPr>
                <a:xfrm>
                  <a:off x="5116066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4" name="Rectangle 1093">
                  <a:extLst>
                    <a:ext uri="{FF2B5EF4-FFF2-40B4-BE49-F238E27FC236}">
                      <a16:creationId xmlns:a16="http://schemas.microsoft.com/office/drawing/2014/main" id="{72EE0B60-4A39-14D4-5BAF-CEBF351092EC}"/>
                    </a:ext>
                  </a:extLst>
                </p:cNvPr>
                <p:cNvSpPr/>
                <p:nvPr/>
              </p:nvSpPr>
              <p:spPr>
                <a:xfrm>
                  <a:off x="5192028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5" name="Rectangle 1094">
                  <a:extLst>
                    <a:ext uri="{FF2B5EF4-FFF2-40B4-BE49-F238E27FC236}">
                      <a16:creationId xmlns:a16="http://schemas.microsoft.com/office/drawing/2014/main" id="{05B5F32E-72E4-EEA0-E7C3-4C6E4D831EBF}"/>
                    </a:ext>
                  </a:extLst>
                </p:cNvPr>
                <p:cNvSpPr/>
                <p:nvPr/>
              </p:nvSpPr>
              <p:spPr>
                <a:xfrm>
                  <a:off x="4964142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6" name="Rectangle 1095">
                  <a:extLst>
                    <a:ext uri="{FF2B5EF4-FFF2-40B4-BE49-F238E27FC236}">
                      <a16:creationId xmlns:a16="http://schemas.microsoft.com/office/drawing/2014/main" id="{5EC60185-B59B-3CDE-5416-7B2315693165}"/>
                    </a:ext>
                  </a:extLst>
                </p:cNvPr>
                <p:cNvSpPr/>
                <p:nvPr/>
              </p:nvSpPr>
              <p:spPr>
                <a:xfrm>
                  <a:off x="5267990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7" name="Rectangle 1096">
                  <a:extLst>
                    <a:ext uri="{FF2B5EF4-FFF2-40B4-BE49-F238E27FC236}">
                      <a16:creationId xmlns:a16="http://schemas.microsoft.com/office/drawing/2014/main" id="{E308CEFD-EE73-AD93-15C2-A5680341A4F3}"/>
                    </a:ext>
                  </a:extLst>
                </p:cNvPr>
                <p:cNvSpPr/>
                <p:nvPr/>
              </p:nvSpPr>
              <p:spPr>
                <a:xfrm>
                  <a:off x="5343958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8" name="Rectangle 1097">
                  <a:extLst>
                    <a:ext uri="{FF2B5EF4-FFF2-40B4-BE49-F238E27FC236}">
                      <a16:creationId xmlns:a16="http://schemas.microsoft.com/office/drawing/2014/main" id="{29139010-7C5F-7328-AB5C-43A2CDE07A89}"/>
                    </a:ext>
                  </a:extLst>
                </p:cNvPr>
                <p:cNvSpPr/>
                <p:nvPr/>
              </p:nvSpPr>
              <p:spPr>
                <a:xfrm>
                  <a:off x="4888180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099" name="Rectangle 1098">
                  <a:extLst>
                    <a:ext uri="{FF2B5EF4-FFF2-40B4-BE49-F238E27FC236}">
                      <a16:creationId xmlns:a16="http://schemas.microsoft.com/office/drawing/2014/main" id="{4FD25AAD-627F-9C0E-8C90-C30540D5E24C}"/>
                    </a:ext>
                  </a:extLst>
                </p:cNvPr>
                <p:cNvSpPr/>
                <p:nvPr/>
              </p:nvSpPr>
              <p:spPr>
                <a:xfrm>
                  <a:off x="5040104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0" name="Rectangle 1099">
                  <a:extLst>
                    <a:ext uri="{FF2B5EF4-FFF2-40B4-BE49-F238E27FC236}">
                      <a16:creationId xmlns:a16="http://schemas.microsoft.com/office/drawing/2014/main" id="{3BDD3ABA-9AD0-1CBC-72AE-5FF2CE64AA7C}"/>
                    </a:ext>
                  </a:extLst>
                </p:cNvPr>
                <p:cNvSpPr/>
                <p:nvPr/>
              </p:nvSpPr>
              <p:spPr>
                <a:xfrm>
                  <a:off x="4736256" y="3862351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1" name="Rectangle 1100">
                  <a:extLst>
                    <a:ext uri="{FF2B5EF4-FFF2-40B4-BE49-F238E27FC236}">
                      <a16:creationId xmlns:a16="http://schemas.microsoft.com/office/drawing/2014/main" id="{FA9FEDE9-10D5-8E5C-E132-B152D5A36A0B}"/>
                    </a:ext>
                  </a:extLst>
                </p:cNvPr>
                <p:cNvSpPr/>
                <p:nvPr/>
              </p:nvSpPr>
              <p:spPr>
                <a:xfrm>
                  <a:off x="3900674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2" name="Rectangle 1101">
                  <a:extLst>
                    <a:ext uri="{FF2B5EF4-FFF2-40B4-BE49-F238E27FC236}">
                      <a16:creationId xmlns:a16="http://schemas.microsoft.com/office/drawing/2014/main" id="{F79DCBEA-0F3F-CE79-DB80-37AC9FFA682E}"/>
                    </a:ext>
                  </a:extLst>
                </p:cNvPr>
                <p:cNvSpPr/>
                <p:nvPr/>
              </p:nvSpPr>
              <p:spPr>
                <a:xfrm>
                  <a:off x="3976636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3" name="Rectangle 1102">
                  <a:extLst>
                    <a:ext uri="{FF2B5EF4-FFF2-40B4-BE49-F238E27FC236}">
                      <a16:creationId xmlns:a16="http://schemas.microsoft.com/office/drawing/2014/main" id="{E0795641-DF99-8B82-2872-6BFF48020267}"/>
                    </a:ext>
                  </a:extLst>
                </p:cNvPr>
                <p:cNvSpPr/>
                <p:nvPr/>
              </p:nvSpPr>
              <p:spPr>
                <a:xfrm>
                  <a:off x="4128560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4" name="Rectangle 1103">
                  <a:extLst>
                    <a:ext uri="{FF2B5EF4-FFF2-40B4-BE49-F238E27FC236}">
                      <a16:creationId xmlns:a16="http://schemas.microsoft.com/office/drawing/2014/main" id="{86B1FDBD-609F-03F1-1F90-04817C4507B2}"/>
                    </a:ext>
                  </a:extLst>
                </p:cNvPr>
                <p:cNvSpPr/>
                <p:nvPr/>
              </p:nvSpPr>
              <p:spPr>
                <a:xfrm>
                  <a:off x="4204522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5" name="Rectangle 1104">
                  <a:extLst>
                    <a:ext uri="{FF2B5EF4-FFF2-40B4-BE49-F238E27FC236}">
                      <a16:creationId xmlns:a16="http://schemas.microsoft.com/office/drawing/2014/main" id="{47436E92-8165-D11E-F02E-D802FAD6EC13}"/>
                    </a:ext>
                  </a:extLst>
                </p:cNvPr>
                <p:cNvSpPr/>
                <p:nvPr/>
              </p:nvSpPr>
              <p:spPr>
                <a:xfrm>
                  <a:off x="4052598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6" name="Rectangle 1105">
                  <a:extLst>
                    <a:ext uri="{FF2B5EF4-FFF2-40B4-BE49-F238E27FC236}">
                      <a16:creationId xmlns:a16="http://schemas.microsoft.com/office/drawing/2014/main" id="{D12D5743-6DEC-C3A7-F09F-341C66D6CF5D}"/>
                    </a:ext>
                  </a:extLst>
                </p:cNvPr>
                <p:cNvSpPr/>
                <p:nvPr/>
              </p:nvSpPr>
              <p:spPr>
                <a:xfrm>
                  <a:off x="4280484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7" name="Rectangle 1106">
                  <a:extLst>
                    <a:ext uri="{FF2B5EF4-FFF2-40B4-BE49-F238E27FC236}">
                      <a16:creationId xmlns:a16="http://schemas.microsoft.com/office/drawing/2014/main" id="{417FBF1B-7E1B-0E8D-1ACD-C33C50C0C56A}"/>
                    </a:ext>
                  </a:extLst>
                </p:cNvPr>
                <p:cNvSpPr/>
                <p:nvPr/>
              </p:nvSpPr>
              <p:spPr>
                <a:xfrm>
                  <a:off x="4356446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8" name="Rectangle 1107">
                  <a:extLst>
                    <a:ext uri="{FF2B5EF4-FFF2-40B4-BE49-F238E27FC236}">
                      <a16:creationId xmlns:a16="http://schemas.microsoft.com/office/drawing/2014/main" id="{23EDA109-24FE-DDDD-1B3D-D7A3D257BEA8}"/>
                    </a:ext>
                  </a:extLst>
                </p:cNvPr>
                <p:cNvSpPr/>
                <p:nvPr/>
              </p:nvSpPr>
              <p:spPr>
                <a:xfrm>
                  <a:off x="4508370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09" name="Rectangle 1108">
                  <a:extLst>
                    <a:ext uri="{FF2B5EF4-FFF2-40B4-BE49-F238E27FC236}">
                      <a16:creationId xmlns:a16="http://schemas.microsoft.com/office/drawing/2014/main" id="{C3B292A7-15F1-1DEB-B74F-EADA89AB5334}"/>
                    </a:ext>
                  </a:extLst>
                </p:cNvPr>
                <p:cNvSpPr/>
                <p:nvPr/>
              </p:nvSpPr>
              <p:spPr>
                <a:xfrm>
                  <a:off x="4584332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0" name="Rectangle 1109">
                  <a:extLst>
                    <a:ext uri="{FF2B5EF4-FFF2-40B4-BE49-F238E27FC236}">
                      <a16:creationId xmlns:a16="http://schemas.microsoft.com/office/drawing/2014/main" id="{5511EFF4-1B02-AECC-7C16-821747491A04}"/>
                    </a:ext>
                  </a:extLst>
                </p:cNvPr>
                <p:cNvSpPr/>
                <p:nvPr/>
              </p:nvSpPr>
              <p:spPr>
                <a:xfrm>
                  <a:off x="4432408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1" name="Rectangle 1110">
                  <a:extLst>
                    <a:ext uri="{FF2B5EF4-FFF2-40B4-BE49-F238E27FC236}">
                      <a16:creationId xmlns:a16="http://schemas.microsoft.com/office/drawing/2014/main" id="{6DEB63BF-3C15-B2A3-F8EC-016B0AE34FAF}"/>
                    </a:ext>
                  </a:extLst>
                </p:cNvPr>
                <p:cNvSpPr/>
                <p:nvPr/>
              </p:nvSpPr>
              <p:spPr>
                <a:xfrm>
                  <a:off x="4660294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2" name="Rectangle 1111">
                  <a:extLst>
                    <a:ext uri="{FF2B5EF4-FFF2-40B4-BE49-F238E27FC236}">
                      <a16:creationId xmlns:a16="http://schemas.microsoft.com/office/drawing/2014/main" id="{662A69AB-6650-7772-B314-8CFD18DF7716}"/>
                    </a:ext>
                  </a:extLst>
                </p:cNvPr>
                <p:cNvSpPr/>
                <p:nvPr/>
              </p:nvSpPr>
              <p:spPr>
                <a:xfrm>
                  <a:off x="4812218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3" name="Rectangle 1112">
                  <a:extLst>
                    <a:ext uri="{FF2B5EF4-FFF2-40B4-BE49-F238E27FC236}">
                      <a16:creationId xmlns:a16="http://schemas.microsoft.com/office/drawing/2014/main" id="{6AE47552-1F57-0C66-01F7-8620CD92A1E5}"/>
                    </a:ext>
                  </a:extLst>
                </p:cNvPr>
                <p:cNvSpPr/>
                <p:nvPr/>
              </p:nvSpPr>
              <p:spPr>
                <a:xfrm>
                  <a:off x="5116066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4" name="Rectangle 1113">
                  <a:extLst>
                    <a:ext uri="{FF2B5EF4-FFF2-40B4-BE49-F238E27FC236}">
                      <a16:creationId xmlns:a16="http://schemas.microsoft.com/office/drawing/2014/main" id="{3389AE41-BCB7-DDAB-AB1B-A8B4DAA3717B}"/>
                    </a:ext>
                  </a:extLst>
                </p:cNvPr>
                <p:cNvSpPr/>
                <p:nvPr/>
              </p:nvSpPr>
              <p:spPr>
                <a:xfrm>
                  <a:off x="4964142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5" name="Rectangle 1114">
                  <a:extLst>
                    <a:ext uri="{FF2B5EF4-FFF2-40B4-BE49-F238E27FC236}">
                      <a16:creationId xmlns:a16="http://schemas.microsoft.com/office/drawing/2014/main" id="{C4603EBA-7DB9-DF0A-B249-151DC0D8D06C}"/>
                    </a:ext>
                  </a:extLst>
                </p:cNvPr>
                <p:cNvSpPr/>
                <p:nvPr/>
              </p:nvSpPr>
              <p:spPr>
                <a:xfrm>
                  <a:off x="4888180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6" name="Rectangle 1115">
                  <a:extLst>
                    <a:ext uri="{FF2B5EF4-FFF2-40B4-BE49-F238E27FC236}">
                      <a16:creationId xmlns:a16="http://schemas.microsoft.com/office/drawing/2014/main" id="{ED0F979C-1A78-FCBA-536F-5436863D9B05}"/>
                    </a:ext>
                  </a:extLst>
                </p:cNvPr>
                <p:cNvSpPr/>
                <p:nvPr/>
              </p:nvSpPr>
              <p:spPr>
                <a:xfrm>
                  <a:off x="5040104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1117" name="Rectangle 1116">
                  <a:extLst>
                    <a:ext uri="{FF2B5EF4-FFF2-40B4-BE49-F238E27FC236}">
                      <a16:creationId xmlns:a16="http://schemas.microsoft.com/office/drawing/2014/main" id="{AD25EE92-0314-D36A-C1CB-39BD734A264B}"/>
                    </a:ext>
                  </a:extLst>
                </p:cNvPr>
                <p:cNvSpPr/>
                <p:nvPr/>
              </p:nvSpPr>
              <p:spPr>
                <a:xfrm>
                  <a:off x="4736256" y="4119802"/>
                  <a:ext cx="36000" cy="21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</p:grp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73C2EF9A-E898-0B2E-65D4-8A2E825E6BF5}"/>
                  </a:ext>
                </a:extLst>
              </p:cNvPr>
              <p:cNvSpPr txBox="1"/>
              <p:nvPr/>
            </p:nvSpPr>
            <p:spPr>
              <a:xfrm>
                <a:off x="183511" y="5476983"/>
                <a:ext cx="1843365" cy="646331"/>
              </a:xfrm>
              <a:prstGeom prst="roundRect">
                <a:avLst/>
              </a:prstGeom>
              <a:solidFill>
                <a:srgbClr val="FFFFFF">
                  <a:alpha val="69804"/>
                </a:srgbClr>
              </a:solidFill>
              <a:ln>
                <a:solidFill>
                  <a:srgbClr val="504F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>
                    <a:solidFill>
                      <a:srgbClr val="504F4F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Short feature set</a:t>
                </a:r>
              </a:p>
              <a:p>
                <a:r>
                  <a:rPr lang="en-US" dirty="0"/>
                  <a:t>n=5</a:t>
                </a:r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21EDEE31-437B-2B3C-B146-D8BAF26039FB}"/>
                </a:ext>
              </a:extLst>
            </p:cNvPr>
            <p:cNvGrpSpPr/>
            <p:nvPr/>
          </p:nvGrpSpPr>
          <p:grpSpPr>
            <a:xfrm>
              <a:off x="367581" y="3555582"/>
              <a:ext cx="1518150" cy="767298"/>
              <a:chOff x="1121415" y="2308992"/>
              <a:chExt cx="1518150" cy="767298"/>
            </a:xfrm>
          </p:grpSpPr>
          <p:pic>
            <p:nvPicPr>
              <p:cNvPr id="1119" name="Graphic 1118" descr="Database with solid fill">
                <a:extLst>
                  <a:ext uri="{FF2B5EF4-FFF2-40B4-BE49-F238E27FC236}">
                    <a16:creationId xmlns:a16="http://schemas.microsoft.com/office/drawing/2014/main" id="{954E45EA-3849-380B-475A-1759D4A59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4242" y="2308992"/>
                <a:ext cx="752497" cy="767298"/>
              </a:xfrm>
              <a:prstGeom prst="rect">
                <a:avLst/>
              </a:prstGeom>
            </p:spPr>
          </p:pic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D55F572C-241F-328C-8B34-FA4BD43BC1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1415" y="2318816"/>
                <a:ext cx="1518150" cy="747651"/>
              </a:xfrm>
              <a:prstGeom prst="rect">
                <a:avLst/>
              </a:prstGeom>
              <a:solidFill>
                <a:srgbClr val="ADC1D2">
                  <a:alpha val="80000"/>
                </a:srgbClr>
              </a:solidFill>
              <a:ln>
                <a:solidFill>
                  <a:srgbClr val="504F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04F4F"/>
                    </a:solidFill>
                  </a:rPr>
                  <a:t>MIMIC</a:t>
                </a:r>
              </a:p>
              <a:p>
                <a:pPr algn="ctr"/>
                <a:r>
                  <a:rPr lang="en-US" dirty="0">
                    <a:solidFill>
                      <a:srgbClr val="504F4F"/>
                    </a:solidFill>
                  </a:rPr>
                  <a:t>n=8,694  </a:t>
                </a:r>
              </a:p>
            </p:txBody>
          </p:sp>
        </p:grp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80250C32-FF39-3846-1C35-4DDB7D3941F3}"/>
                </a:ext>
              </a:extLst>
            </p:cNvPr>
            <p:cNvGrpSpPr/>
            <p:nvPr/>
          </p:nvGrpSpPr>
          <p:grpSpPr>
            <a:xfrm>
              <a:off x="2094424" y="3555582"/>
              <a:ext cx="1518150" cy="767298"/>
              <a:chOff x="1121415" y="2308992"/>
              <a:chExt cx="1518150" cy="767298"/>
            </a:xfrm>
          </p:grpSpPr>
          <p:pic>
            <p:nvPicPr>
              <p:cNvPr id="1128" name="Graphic 1127" descr="Database with solid fill">
                <a:extLst>
                  <a:ext uri="{FF2B5EF4-FFF2-40B4-BE49-F238E27FC236}">
                    <a16:creationId xmlns:a16="http://schemas.microsoft.com/office/drawing/2014/main" id="{530DB341-286C-A7F9-E74D-06C17E187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04242" y="2308992"/>
                <a:ext cx="752497" cy="767298"/>
              </a:xfrm>
              <a:prstGeom prst="rect">
                <a:avLst/>
              </a:prstGeom>
            </p:spPr>
          </p:pic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867B12E2-9BEC-7959-6037-EC5268C6B4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1415" y="2318816"/>
                <a:ext cx="1518150" cy="747651"/>
              </a:xfrm>
              <a:prstGeom prst="rect">
                <a:avLst/>
              </a:prstGeom>
              <a:solidFill>
                <a:srgbClr val="DEB3C2">
                  <a:alpha val="80000"/>
                </a:srgbClr>
              </a:solidFill>
              <a:ln>
                <a:solidFill>
                  <a:srgbClr val="504F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504F4F"/>
                    </a:solidFill>
                  </a:rPr>
                  <a:t>eICU</a:t>
                </a:r>
                <a:endParaRPr lang="en-US" dirty="0">
                  <a:solidFill>
                    <a:srgbClr val="504F4F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504F4F"/>
                    </a:solidFill>
                  </a:rPr>
                  <a:t>n=1,668 </a:t>
                </a:r>
              </a:p>
            </p:txBody>
          </p:sp>
        </p:grp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BD84605C-7300-1A0E-FD30-1C62DAB7AA3E}"/>
              </a:ext>
            </a:extLst>
          </p:cNvPr>
          <p:cNvGrpSpPr/>
          <p:nvPr/>
        </p:nvGrpSpPr>
        <p:grpSpPr>
          <a:xfrm>
            <a:off x="249278" y="1922184"/>
            <a:ext cx="5597443" cy="1365746"/>
            <a:chOff x="299533" y="1628316"/>
            <a:chExt cx="5597443" cy="1365746"/>
          </a:xfrm>
        </p:grpSpPr>
        <p:pic>
          <p:nvPicPr>
            <p:cNvPr id="1026" name="Picture 2" descr="IV to oral switch (IVOST)">
              <a:extLst>
                <a:ext uri="{FF2B5EF4-FFF2-40B4-BE49-F238E27FC236}">
                  <a16:creationId xmlns:a16="http://schemas.microsoft.com/office/drawing/2014/main" id="{33E944F7-C166-9082-B122-C3BF0A74E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411" y="1942824"/>
              <a:ext cx="1870565" cy="73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ADA1396D-4D72-00B6-1685-4233E3E9B8ED}"/>
                </a:ext>
              </a:extLst>
            </p:cNvPr>
            <p:cNvGrpSpPr/>
            <p:nvPr/>
          </p:nvGrpSpPr>
          <p:grpSpPr>
            <a:xfrm>
              <a:off x="299533" y="1628316"/>
              <a:ext cx="3581613" cy="1365746"/>
              <a:chOff x="299533" y="1628316"/>
              <a:chExt cx="3581613" cy="1365746"/>
            </a:xfrm>
          </p:grpSpPr>
          <p:pic>
            <p:nvPicPr>
              <p:cNvPr id="1133" name="Picture 1132">
                <a:extLst>
                  <a:ext uri="{FF2B5EF4-FFF2-40B4-BE49-F238E27FC236}">
                    <a16:creationId xmlns:a16="http://schemas.microsoft.com/office/drawing/2014/main" id="{03196B64-87F7-FEEC-D34A-11B132208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73" y="2418079"/>
                <a:ext cx="3548673" cy="575983"/>
              </a:xfrm>
              <a:prstGeom prst="rect">
                <a:avLst/>
              </a:prstGeom>
            </p:spPr>
          </p:pic>
          <p:pic>
            <p:nvPicPr>
              <p:cNvPr id="1134" name="Picture 1133">
                <a:extLst>
                  <a:ext uri="{FF2B5EF4-FFF2-40B4-BE49-F238E27FC236}">
                    <a16:creationId xmlns:a16="http://schemas.microsoft.com/office/drawing/2014/main" id="{7BD0249B-525B-F6C1-A9A9-E3D3A3C51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533" y="1628316"/>
                <a:ext cx="710919" cy="779940"/>
              </a:xfrm>
              <a:prstGeom prst="rect">
                <a:avLst/>
              </a:prstGeom>
            </p:spPr>
          </p:pic>
        </p:grpSp>
      </p:grp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B2E36FC9-74E9-8C6B-2EAD-2F3277E5EE0D}"/>
              </a:ext>
            </a:extLst>
          </p:cNvPr>
          <p:cNvSpPr/>
          <p:nvPr/>
        </p:nvSpPr>
        <p:spPr>
          <a:xfrm>
            <a:off x="8713694" y="3615697"/>
            <a:ext cx="2339788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97A3D7CB-1E66-EFC0-9E4B-358BB18445BE}"/>
              </a:ext>
            </a:extLst>
          </p:cNvPr>
          <p:cNvSpPr/>
          <p:nvPr/>
        </p:nvSpPr>
        <p:spPr bwMode="auto">
          <a:xfrm>
            <a:off x="158868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740EACBB-D930-D94D-AE62-23732C757838}"/>
              </a:ext>
            </a:extLst>
          </p:cNvPr>
          <p:cNvSpPr/>
          <p:nvPr/>
        </p:nvSpPr>
        <p:spPr bwMode="auto">
          <a:xfrm>
            <a:off x="844332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FAIR &amp; USEFUL AI 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912B6462-DAB7-554C-D5D7-5B7091796E8D}"/>
              </a:ext>
            </a:extLst>
          </p:cNvPr>
          <p:cNvSpPr/>
          <p:nvPr/>
        </p:nvSpPr>
        <p:spPr bwMode="auto">
          <a:xfrm>
            <a:off x="3873560" y="32232"/>
            <a:ext cx="216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IV TO PO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C65C6E43-6CB2-8A3B-C4B9-13C754EEA725}"/>
              </a:ext>
            </a:extLst>
          </p:cNvPr>
          <p:cNvSpPr/>
          <p:nvPr/>
        </p:nvSpPr>
        <p:spPr bwMode="auto">
          <a:xfrm>
            <a:off x="615844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MULTI-MORBIDITY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191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E2919CF0-1DF4-60BE-5B7D-5EF813454A69}"/>
              </a:ext>
            </a:extLst>
          </p:cNvPr>
          <p:cNvSpPr/>
          <p:nvPr/>
        </p:nvSpPr>
        <p:spPr bwMode="auto">
          <a:xfrm>
            <a:off x="158868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B576D38D-EE5B-A26D-168B-D3DF2EC48C1B}"/>
              </a:ext>
            </a:extLst>
          </p:cNvPr>
          <p:cNvSpPr/>
          <p:nvPr/>
        </p:nvSpPr>
        <p:spPr bwMode="auto">
          <a:xfrm>
            <a:off x="844332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FAIR &amp; USEFUL AI 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44CBB3D4-8713-A528-9BA5-B1E702C78323}"/>
              </a:ext>
            </a:extLst>
          </p:cNvPr>
          <p:cNvSpPr/>
          <p:nvPr/>
        </p:nvSpPr>
        <p:spPr bwMode="auto">
          <a:xfrm>
            <a:off x="387356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IV TO PO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43A067BD-6626-E3F1-EA9E-46A0DEB05223}"/>
              </a:ext>
            </a:extLst>
          </p:cNvPr>
          <p:cNvSpPr/>
          <p:nvPr/>
        </p:nvSpPr>
        <p:spPr bwMode="auto">
          <a:xfrm>
            <a:off x="6158440" y="32232"/>
            <a:ext cx="216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MULTI-MORBIDITY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C0135D-14D4-A928-6C42-A5FDBCF8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31508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504F4F"/>
                </a:solidFill>
              </a:rPr>
              <a:t>Tapping into unused clinical knowledge for multi-morbidity in machine learning.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D14BE2D8-0971-3DC9-26C4-E7A108BE6319}"/>
              </a:ext>
            </a:extLst>
          </p:cNvPr>
          <p:cNvSpPr txBox="1"/>
          <p:nvPr/>
        </p:nvSpPr>
        <p:spPr>
          <a:xfrm>
            <a:off x="5551928" y="1261170"/>
            <a:ext cx="5639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C6367"/>
                </a:solidFill>
              </a:defRPr>
            </a:lvl1pPr>
          </a:lstStyle>
          <a:p>
            <a:pPr algn="ctr"/>
            <a:r>
              <a:rPr lang="en-GB" sz="2400" dirty="0">
                <a:effectLst/>
              </a:rPr>
              <a:t>SIMILAR PATIENT RETRIEVAL TASK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4DAD43BB-6879-C45E-3D07-F58AB6C5EC37}"/>
              </a:ext>
            </a:extLst>
          </p:cNvPr>
          <p:cNvSpPr/>
          <p:nvPr/>
        </p:nvSpPr>
        <p:spPr>
          <a:xfrm>
            <a:off x="6095998" y="6988629"/>
            <a:ext cx="6095998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91792FF3-AF1A-E81C-DE9B-61974C11250B}"/>
              </a:ext>
            </a:extLst>
          </p:cNvPr>
          <p:cNvSpPr/>
          <p:nvPr/>
        </p:nvSpPr>
        <p:spPr>
          <a:xfrm>
            <a:off x="0" y="6988629"/>
            <a:ext cx="6095998" cy="431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88153D-567A-904D-532A-4B6D3779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46" y="3280496"/>
            <a:ext cx="7211240" cy="3492944"/>
          </a:xfrm>
          <a:prstGeom prst="rect">
            <a:avLst/>
          </a:prstGeom>
        </p:spPr>
      </p:pic>
      <p:pic>
        <p:nvPicPr>
          <p:cNvPr id="23" name="Picture 22" descr="A picture containing screenshot, diagram, map, text&#10;&#10;Description automatically generated">
            <a:extLst>
              <a:ext uri="{FF2B5EF4-FFF2-40B4-BE49-F238E27FC236}">
                <a16:creationId xmlns:a16="http://schemas.microsoft.com/office/drawing/2014/main" id="{EB6DF866-1BAA-9BA1-F923-687795FA5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21"/>
          <a:stretch/>
        </p:blipFill>
        <p:spPr>
          <a:xfrm>
            <a:off x="116190" y="3545830"/>
            <a:ext cx="4494044" cy="3227610"/>
          </a:xfrm>
          <a:prstGeom prst="rect">
            <a:avLst/>
          </a:prstGeom>
        </p:spPr>
      </p:pic>
      <p:graphicFrame>
        <p:nvGraphicFramePr>
          <p:cNvPr id="25" name="Table 1042">
            <a:extLst>
              <a:ext uri="{FF2B5EF4-FFF2-40B4-BE49-F238E27FC236}">
                <a16:creationId xmlns:a16="http://schemas.microsoft.com/office/drawing/2014/main" id="{A89B5222-EA61-46EA-D389-AE69D003F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997224"/>
              </p:ext>
            </p:extLst>
          </p:nvPr>
        </p:nvGraphicFramePr>
        <p:xfrm>
          <a:off x="5515407" y="2198308"/>
          <a:ext cx="623492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7680">
                  <a:extLst>
                    <a:ext uri="{9D8B030D-6E8A-4147-A177-3AD203B41FA5}">
                      <a16:colId xmlns:a16="http://schemas.microsoft.com/office/drawing/2014/main" val="1901716633"/>
                    </a:ext>
                  </a:extLst>
                </a:gridCol>
                <a:gridCol w="1305748">
                  <a:extLst>
                    <a:ext uri="{9D8B030D-6E8A-4147-A177-3AD203B41FA5}">
                      <a16:colId xmlns:a16="http://schemas.microsoft.com/office/drawing/2014/main" val="1292597621"/>
                    </a:ext>
                  </a:extLst>
                </a:gridCol>
                <a:gridCol w="1305748">
                  <a:extLst>
                    <a:ext uri="{9D8B030D-6E8A-4147-A177-3AD203B41FA5}">
                      <a16:colId xmlns:a16="http://schemas.microsoft.com/office/drawing/2014/main" val="3531265186"/>
                    </a:ext>
                  </a:extLst>
                </a:gridCol>
                <a:gridCol w="1305748">
                  <a:extLst>
                    <a:ext uri="{9D8B030D-6E8A-4147-A177-3AD203B41FA5}">
                      <a16:colId xmlns:a16="http://schemas.microsoft.com/office/drawing/2014/main" val="2991114935"/>
                    </a:ext>
                  </a:extLst>
                </a:gridCol>
              </a:tblGrid>
              <a:tr h="242728">
                <a:tc>
                  <a:txBody>
                    <a:bodyPr/>
                    <a:lstStyle/>
                    <a:p>
                      <a:pPr algn="ctr"/>
                      <a:endParaRPr lang="en-US" sz="1600" b="0" kern="1200" dirty="0">
                        <a:solidFill>
                          <a:srgbClr val="504F4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504F4F"/>
                          </a:solidFill>
                        </a:rPr>
                        <a:t>SNOMED embeddings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rgbClr val="504F4F"/>
                          </a:solidFill>
                        </a:rPr>
                        <a:t>Rocheteau</a:t>
                      </a:r>
                      <a:r>
                        <a:rPr lang="en-US" sz="1600" b="0" dirty="0">
                          <a:solidFill>
                            <a:srgbClr val="504F4F"/>
                          </a:solidFill>
                        </a:rPr>
                        <a:t> method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504F4F"/>
                          </a:solidFill>
                        </a:rPr>
                        <a:t>One hot encodings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918039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504F4F"/>
                          </a:solidFill>
                        </a:rPr>
                        <a:t>SNOMED similarity score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504F4F"/>
                          </a:solidFill>
                        </a:rPr>
                        <a:t>1.78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504F4F"/>
                          </a:solidFill>
                        </a:rPr>
                        <a:t>3.52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504F4F"/>
                          </a:solidFill>
                        </a:rPr>
                        <a:t>4.40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84681"/>
                  </a:ext>
                </a:extLst>
              </a:tr>
            </a:tbl>
          </a:graphicData>
        </a:graphic>
      </p:graphicFrame>
      <p:pic>
        <p:nvPicPr>
          <p:cNvPr id="1028" name="Picture 4" descr="5. SNOMED CT Logical Model - SNOMED CT Starter Guide - SNOMED Confluence">
            <a:extLst>
              <a:ext uri="{FF2B5EF4-FFF2-40B4-BE49-F238E27FC236}">
                <a16:creationId xmlns:a16="http://schemas.microsoft.com/office/drawing/2014/main" id="{46B6A50A-E0A5-8239-AB6C-C59862CC2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4760" y="1006620"/>
            <a:ext cx="4959502" cy="37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D05CA05B-B5CE-547B-E5AA-722A475C5DA8}"/>
              </a:ext>
            </a:extLst>
          </p:cNvPr>
          <p:cNvGrpSpPr/>
          <p:nvPr/>
        </p:nvGrpSpPr>
        <p:grpSpPr>
          <a:xfrm>
            <a:off x="868680" y="1867188"/>
            <a:ext cx="2989064" cy="1466383"/>
            <a:chOff x="794321" y="1928650"/>
            <a:chExt cx="2989064" cy="1466383"/>
          </a:xfrm>
        </p:grpSpPr>
        <p:pic>
          <p:nvPicPr>
            <p:cNvPr id="36" name="Picture 2" descr="SNOMED CT: An Introduction — Part 1 - Termlex">
              <a:extLst>
                <a:ext uri="{FF2B5EF4-FFF2-40B4-BE49-F238E27FC236}">
                  <a16:creationId xmlns:a16="http://schemas.microsoft.com/office/drawing/2014/main" id="{EAAA2385-033D-1269-3291-A86D16A70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211" y="1928650"/>
              <a:ext cx="2279284" cy="67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2071D4A-ABB9-CDE5-DC21-FA3290584CF8}"/>
                </a:ext>
              </a:extLst>
            </p:cNvPr>
            <p:cNvGrpSpPr/>
            <p:nvPr/>
          </p:nvGrpSpPr>
          <p:grpSpPr>
            <a:xfrm>
              <a:off x="794321" y="2658454"/>
              <a:ext cx="2989064" cy="736579"/>
              <a:chOff x="537580" y="2871074"/>
              <a:chExt cx="2989064" cy="73657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F2D7F81-F1B9-751F-4D32-92C35EBB7ADC}"/>
                  </a:ext>
                </a:extLst>
              </p:cNvPr>
              <p:cNvSpPr/>
              <p:nvPr/>
            </p:nvSpPr>
            <p:spPr>
              <a:xfrm>
                <a:off x="537580" y="2887653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rgbClr val="00ADE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04F4F"/>
                    </a:solidFill>
                  </a:rPr>
                  <a:t>D1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2A2B61D-97AA-F14C-1BD1-7787B8A595CF}"/>
                  </a:ext>
                </a:extLst>
              </p:cNvPr>
              <p:cNvSpPr/>
              <p:nvPr/>
            </p:nvSpPr>
            <p:spPr>
              <a:xfrm>
                <a:off x="2806644" y="2887653"/>
                <a:ext cx="720000" cy="720000"/>
              </a:xfrm>
              <a:prstGeom prst="ellipse">
                <a:avLst/>
              </a:prstGeom>
              <a:noFill/>
              <a:ln w="19050">
                <a:solidFill>
                  <a:srgbClr val="00ADE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504F4F"/>
                    </a:solidFill>
                  </a:rPr>
                  <a:t>D2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E243A2E-DBCE-57DD-F20F-E9D6804982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7580" y="3217963"/>
                <a:ext cx="1549065" cy="0"/>
              </a:xfrm>
              <a:prstGeom prst="straightConnector1">
                <a:avLst/>
              </a:prstGeom>
              <a:ln w="19050">
                <a:solidFill>
                  <a:srgbClr val="8C9B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2D660BE-7E6C-832C-EB32-093E1A55ECB1}"/>
                  </a:ext>
                </a:extLst>
              </p:cNvPr>
              <p:cNvSpPr txBox="1"/>
              <p:nvPr/>
            </p:nvSpPr>
            <p:spPr>
              <a:xfrm>
                <a:off x="1651773" y="2871074"/>
                <a:ext cx="606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504F4F"/>
                    </a:solidFill>
                  </a:rPr>
                  <a:t>‘is a’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CBA2465-F1B9-3367-A371-71E9A15B1D38}"/>
              </a:ext>
            </a:extLst>
          </p:cNvPr>
          <p:cNvSpPr txBox="1"/>
          <p:nvPr/>
        </p:nvSpPr>
        <p:spPr>
          <a:xfrm>
            <a:off x="568572" y="1182917"/>
            <a:ext cx="3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400" dirty="0"/>
              <a:t>SNOMED EMBEDDINGS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ACF2304-29D1-2ED5-A337-C7D99DBCA99C}"/>
              </a:ext>
            </a:extLst>
          </p:cNvPr>
          <p:cNvCxnSpPr>
            <a:cxnSpLocks/>
          </p:cNvCxnSpPr>
          <p:nvPr/>
        </p:nvCxnSpPr>
        <p:spPr>
          <a:xfrm>
            <a:off x="4703820" y="1278875"/>
            <a:ext cx="0" cy="5400000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BCBC6-2F56-C4BD-2279-C42432E67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710" y="2327383"/>
            <a:ext cx="2690774" cy="3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3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6AC69-3DA0-D622-B5BA-9F5738D5C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954"/>
          <a:stretch/>
        </p:blipFill>
        <p:spPr>
          <a:xfrm>
            <a:off x="118116" y="2326807"/>
            <a:ext cx="2451600" cy="12513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0C8D27-FED9-1707-AFF6-76B3A4D70E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" t="15584" r="3645" b="13809"/>
          <a:stretch/>
        </p:blipFill>
        <p:spPr>
          <a:xfrm>
            <a:off x="2678861" y="4891118"/>
            <a:ext cx="2289279" cy="129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5DA970-3CA9-A618-4DFD-2C25146B1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6" y="4894718"/>
            <a:ext cx="2451210" cy="1288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EB0A03-EA17-98FA-C4E3-9449287757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153"/>
          <a:stretch>
            <a:fillRect/>
          </a:stretch>
        </p:blipFill>
        <p:spPr>
          <a:xfrm>
            <a:off x="-4523390" y="2199889"/>
            <a:ext cx="2451600" cy="1317038"/>
          </a:xfrm>
          <a:custGeom>
            <a:avLst/>
            <a:gdLst>
              <a:gd name="connsiteX0" fmla="*/ 0 w 2147451"/>
              <a:gd name="connsiteY0" fmla="*/ 0 h 1153646"/>
              <a:gd name="connsiteX1" fmla="*/ 2147451 w 2147451"/>
              <a:gd name="connsiteY1" fmla="*/ 0 h 1153646"/>
              <a:gd name="connsiteX2" fmla="*/ 2147451 w 2147451"/>
              <a:gd name="connsiteY2" fmla="*/ 1056817 h 1153646"/>
              <a:gd name="connsiteX3" fmla="*/ 2128395 w 2147451"/>
              <a:gd name="connsiteY3" fmla="*/ 1058358 h 1153646"/>
              <a:gd name="connsiteX4" fmla="*/ 2040561 w 2147451"/>
              <a:gd name="connsiteY4" fmla="*/ 1045106 h 1153646"/>
              <a:gd name="connsiteX5" fmla="*/ 2025921 w 2147451"/>
              <a:gd name="connsiteY5" fmla="*/ 992097 h 1153646"/>
              <a:gd name="connsiteX6" fmla="*/ 2011282 w 2147451"/>
              <a:gd name="connsiteY6" fmla="*/ 952341 h 1153646"/>
              <a:gd name="connsiteX7" fmla="*/ 1923448 w 2147451"/>
              <a:gd name="connsiteY7" fmla="*/ 1018602 h 1153646"/>
              <a:gd name="connsiteX8" fmla="*/ 1879532 w 2147451"/>
              <a:gd name="connsiteY8" fmla="*/ 1045106 h 1153646"/>
              <a:gd name="connsiteX9" fmla="*/ 1850253 w 2147451"/>
              <a:gd name="connsiteY9" fmla="*/ 1071610 h 1153646"/>
              <a:gd name="connsiteX10" fmla="*/ 1777059 w 2147451"/>
              <a:gd name="connsiteY10" fmla="*/ 1137871 h 1153646"/>
              <a:gd name="connsiteX11" fmla="*/ 1718503 w 2147451"/>
              <a:gd name="connsiteY11" fmla="*/ 886080 h 1153646"/>
              <a:gd name="connsiteX12" fmla="*/ 1630669 w 2147451"/>
              <a:gd name="connsiteY12" fmla="*/ 872828 h 1153646"/>
              <a:gd name="connsiteX13" fmla="*/ 1586751 w 2147451"/>
              <a:gd name="connsiteY13" fmla="*/ 899332 h 1153646"/>
              <a:gd name="connsiteX14" fmla="*/ 1528196 w 2147451"/>
              <a:gd name="connsiteY14" fmla="*/ 925836 h 1153646"/>
              <a:gd name="connsiteX15" fmla="*/ 1498917 w 2147451"/>
              <a:gd name="connsiteY15" fmla="*/ 952341 h 1153646"/>
              <a:gd name="connsiteX16" fmla="*/ 1455001 w 2147451"/>
              <a:gd name="connsiteY16" fmla="*/ 965593 h 1153646"/>
              <a:gd name="connsiteX17" fmla="*/ 1352527 w 2147451"/>
              <a:gd name="connsiteY17" fmla="*/ 1045106 h 1153646"/>
              <a:gd name="connsiteX18" fmla="*/ 1293972 w 2147451"/>
              <a:gd name="connsiteY18" fmla="*/ 1084862 h 1153646"/>
              <a:gd name="connsiteX19" fmla="*/ 1279333 w 2147451"/>
              <a:gd name="connsiteY19" fmla="*/ 1005349 h 1153646"/>
              <a:gd name="connsiteX20" fmla="*/ 1264693 w 2147451"/>
              <a:gd name="connsiteY20" fmla="*/ 965593 h 1153646"/>
              <a:gd name="connsiteX21" fmla="*/ 1220777 w 2147451"/>
              <a:gd name="connsiteY21" fmla="*/ 952341 h 1153646"/>
              <a:gd name="connsiteX22" fmla="*/ 1132943 w 2147451"/>
              <a:gd name="connsiteY22" fmla="*/ 992097 h 1153646"/>
              <a:gd name="connsiteX23" fmla="*/ 1030470 w 2147451"/>
              <a:gd name="connsiteY23" fmla="*/ 1084862 h 1153646"/>
              <a:gd name="connsiteX24" fmla="*/ 927996 w 2147451"/>
              <a:gd name="connsiteY24" fmla="*/ 1137871 h 1153646"/>
              <a:gd name="connsiteX25" fmla="*/ 898718 w 2147451"/>
              <a:gd name="connsiteY25" fmla="*/ 1005349 h 1153646"/>
              <a:gd name="connsiteX26" fmla="*/ 884080 w 2147451"/>
              <a:gd name="connsiteY26" fmla="*/ 965593 h 1153646"/>
              <a:gd name="connsiteX27" fmla="*/ 781607 w 2147451"/>
              <a:gd name="connsiteY27" fmla="*/ 978845 h 1153646"/>
              <a:gd name="connsiteX28" fmla="*/ 635216 w 2147451"/>
              <a:gd name="connsiteY28" fmla="*/ 1018602 h 1153646"/>
              <a:gd name="connsiteX29" fmla="*/ 562021 w 2147451"/>
              <a:gd name="connsiteY29" fmla="*/ 1031854 h 1153646"/>
              <a:gd name="connsiteX30" fmla="*/ 503465 w 2147451"/>
              <a:gd name="connsiteY30" fmla="*/ 1058358 h 1153646"/>
              <a:gd name="connsiteX31" fmla="*/ 459549 w 2147451"/>
              <a:gd name="connsiteY31" fmla="*/ 1071610 h 1153646"/>
              <a:gd name="connsiteX32" fmla="*/ 400992 w 2147451"/>
              <a:gd name="connsiteY32" fmla="*/ 1084862 h 1153646"/>
              <a:gd name="connsiteX33" fmla="*/ 371715 w 2147451"/>
              <a:gd name="connsiteY33" fmla="*/ 1111367 h 1153646"/>
              <a:gd name="connsiteX34" fmla="*/ 327797 w 2147451"/>
              <a:gd name="connsiteY34" fmla="*/ 978845 h 1153646"/>
              <a:gd name="connsiteX35" fmla="*/ 283881 w 2147451"/>
              <a:gd name="connsiteY35" fmla="*/ 1005349 h 1153646"/>
              <a:gd name="connsiteX36" fmla="*/ 196047 w 2147451"/>
              <a:gd name="connsiteY36" fmla="*/ 1071610 h 1153646"/>
              <a:gd name="connsiteX37" fmla="*/ 122852 w 2147451"/>
              <a:gd name="connsiteY37" fmla="*/ 1111367 h 1153646"/>
              <a:gd name="connsiteX38" fmla="*/ 5739 w 2147451"/>
              <a:gd name="connsiteY38" fmla="*/ 965593 h 1153646"/>
              <a:gd name="connsiteX39" fmla="*/ 0 w 2147451"/>
              <a:gd name="connsiteY39" fmla="*/ 965355 h 11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47451" h="1153646">
                <a:moveTo>
                  <a:pt x="0" y="0"/>
                </a:moveTo>
                <a:lnTo>
                  <a:pt x="2147451" y="0"/>
                </a:lnTo>
                <a:lnTo>
                  <a:pt x="2147451" y="1056817"/>
                </a:lnTo>
                <a:lnTo>
                  <a:pt x="2128395" y="1058358"/>
                </a:lnTo>
                <a:cubicBezTo>
                  <a:pt x="2099117" y="1053941"/>
                  <a:pt x="2064714" y="1060724"/>
                  <a:pt x="2040561" y="1045106"/>
                </a:cubicBezTo>
                <a:cubicBezTo>
                  <a:pt x="2024189" y="1034520"/>
                  <a:pt x="2031448" y="1009610"/>
                  <a:pt x="2025921" y="992097"/>
                </a:cubicBezTo>
                <a:cubicBezTo>
                  <a:pt x="2021681" y="978666"/>
                  <a:pt x="2016161" y="965593"/>
                  <a:pt x="2011282" y="952341"/>
                </a:cubicBezTo>
                <a:cubicBezTo>
                  <a:pt x="1902247" y="1018145"/>
                  <a:pt x="2036163" y="933571"/>
                  <a:pt x="1923448" y="1018602"/>
                </a:cubicBezTo>
                <a:cubicBezTo>
                  <a:pt x="1909933" y="1028798"/>
                  <a:pt x="1894171" y="1036271"/>
                  <a:pt x="1879532" y="1045106"/>
                </a:cubicBezTo>
                <a:cubicBezTo>
                  <a:pt x="1868048" y="1052037"/>
                  <a:pt x="1860013" y="1062775"/>
                  <a:pt x="1850253" y="1071610"/>
                </a:cubicBezTo>
                <a:lnTo>
                  <a:pt x="1777059" y="1137871"/>
                </a:lnTo>
                <a:cubicBezTo>
                  <a:pt x="1628030" y="1182840"/>
                  <a:pt x="1812502" y="1141361"/>
                  <a:pt x="1718503" y="886080"/>
                </a:cubicBezTo>
                <a:lnTo>
                  <a:pt x="1630669" y="872828"/>
                </a:lnTo>
                <a:cubicBezTo>
                  <a:pt x="1616030" y="881663"/>
                  <a:pt x="1602027" y="891430"/>
                  <a:pt x="1586751" y="899332"/>
                </a:cubicBezTo>
                <a:cubicBezTo>
                  <a:pt x="1567804" y="909133"/>
                  <a:pt x="1546353" y="914878"/>
                  <a:pt x="1528196" y="925836"/>
                </a:cubicBezTo>
                <a:cubicBezTo>
                  <a:pt x="1516712" y="932767"/>
                  <a:pt x="1508677" y="943506"/>
                  <a:pt x="1498917" y="952341"/>
                </a:cubicBezTo>
                <a:cubicBezTo>
                  <a:pt x="1484278" y="956758"/>
                  <a:pt x="1468398" y="958663"/>
                  <a:pt x="1455001" y="965593"/>
                </a:cubicBezTo>
                <a:cubicBezTo>
                  <a:pt x="1390785" y="998811"/>
                  <a:pt x="1404445" y="1004821"/>
                  <a:pt x="1352527" y="1045106"/>
                </a:cubicBezTo>
                <a:cubicBezTo>
                  <a:pt x="1334003" y="1059480"/>
                  <a:pt x="1313490" y="1071610"/>
                  <a:pt x="1293972" y="1084862"/>
                </a:cubicBezTo>
                <a:cubicBezTo>
                  <a:pt x="1289092" y="1058358"/>
                  <a:pt x="1285772" y="1031579"/>
                  <a:pt x="1279333" y="1005349"/>
                </a:cubicBezTo>
                <a:cubicBezTo>
                  <a:pt x="1275986" y="991713"/>
                  <a:pt x="1275605" y="975470"/>
                  <a:pt x="1264693" y="965593"/>
                </a:cubicBezTo>
                <a:cubicBezTo>
                  <a:pt x="1253781" y="955716"/>
                  <a:pt x="1235415" y="956758"/>
                  <a:pt x="1220777" y="952341"/>
                </a:cubicBezTo>
                <a:cubicBezTo>
                  <a:pt x="1160168" y="970629"/>
                  <a:pt x="1189698" y="957844"/>
                  <a:pt x="1132943" y="992097"/>
                </a:cubicBezTo>
                <a:cubicBezTo>
                  <a:pt x="1092750" y="1016354"/>
                  <a:pt x="1066213" y="1055446"/>
                  <a:pt x="1030470" y="1084862"/>
                </a:cubicBezTo>
                <a:cubicBezTo>
                  <a:pt x="979159" y="1127089"/>
                  <a:pt x="982669" y="1121373"/>
                  <a:pt x="927996" y="1137871"/>
                </a:cubicBezTo>
                <a:cubicBezTo>
                  <a:pt x="927996" y="1137871"/>
                  <a:pt x="909908" y="1049244"/>
                  <a:pt x="898718" y="1005349"/>
                </a:cubicBezTo>
                <a:cubicBezTo>
                  <a:pt x="895249" y="991738"/>
                  <a:pt x="888959" y="978845"/>
                  <a:pt x="884080" y="965593"/>
                </a:cubicBezTo>
                <a:cubicBezTo>
                  <a:pt x="849922" y="970010"/>
                  <a:pt x="815555" y="973257"/>
                  <a:pt x="781607" y="978845"/>
                </a:cubicBezTo>
                <a:cubicBezTo>
                  <a:pt x="713006" y="990136"/>
                  <a:pt x="711618" y="999739"/>
                  <a:pt x="635216" y="1018602"/>
                </a:cubicBezTo>
                <a:cubicBezTo>
                  <a:pt x="611211" y="1024529"/>
                  <a:pt x="585627" y="1024731"/>
                  <a:pt x="562021" y="1031854"/>
                </a:cubicBezTo>
                <a:cubicBezTo>
                  <a:pt x="541319" y="1038101"/>
                  <a:pt x="523523" y="1050576"/>
                  <a:pt x="503465" y="1058358"/>
                </a:cubicBezTo>
                <a:cubicBezTo>
                  <a:pt x="489282" y="1063861"/>
                  <a:pt x="474385" y="1067773"/>
                  <a:pt x="459549" y="1071610"/>
                </a:cubicBezTo>
                <a:cubicBezTo>
                  <a:pt x="440203" y="1076614"/>
                  <a:pt x="418988" y="1076717"/>
                  <a:pt x="400992" y="1084862"/>
                </a:cubicBezTo>
                <a:cubicBezTo>
                  <a:pt x="388648" y="1090450"/>
                  <a:pt x="377887" y="1122542"/>
                  <a:pt x="371715" y="1111367"/>
                </a:cubicBezTo>
                <a:cubicBezTo>
                  <a:pt x="257264" y="904148"/>
                  <a:pt x="419311" y="1061686"/>
                  <a:pt x="327797" y="978845"/>
                </a:cubicBezTo>
                <a:cubicBezTo>
                  <a:pt x="313158" y="987680"/>
                  <a:pt x="297619" y="995400"/>
                  <a:pt x="283881" y="1005349"/>
                </a:cubicBezTo>
                <a:cubicBezTo>
                  <a:pt x="227397" y="1046256"/>
                  <a:pt x="283238" y="1026507"/>
                  <a:pt x="196047" y="1071610"/>
                </a:cubicBezTo>
                <a:cubicBezTo>
                  <a:pt x="107365" y="1117484"/>
                  <a:pt x="191366" y="1049340"/>
                  <a:pt x="122852" y="1111367"/>
                </a:cubicBezTo>
                <a:cubicBezTo>
                  <a:pt x="4414" y="1138171"/>
                  <a:pt x="70658" y="1141898"/>
                  <a:pt x="5739" y="965593"/>
                </a:cubicBezTo>
                <a:lnTo>
                  <a:pt x="0" y="965355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CDFBBA-828A-0781-A4FC-D11C86AB92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8" t="5927"/>
          <a:stretch/>
        </p:blipFill>
        <p:spPr>
          <a:xfrm rot="10800000">
            <a:off x="5072942" y="1741118"/>
            <a:ext cx="7000942" cy="4442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DC9F5B-CB1D-4F50-F8EA-8E46F471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31508" cy="73462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504F4F"/>
                </a:solidFill>
              </a:rPr>
              <a:t>Patient, public and stakeholder views as well as ethical theories have been considered to ensure solutions are fair.</a:t>
            </a:r>
            <a:endParaRPr lang="en-US" sz="3200" dirty="0"/>
          </a:p>
        </p:txBody>
      </p:sp>
      <p:pic>
        <p:nvPicPr>
          <p:cNvPr id="1026" name="Picture 2" descr="Volume 4 Issue 9">
            <a:extLst>
              <a:ext uri="{FF2B5EF4-FFF2-40B4-BE49-F238E27FC236}">
                <a16:creationId xmlns:a16="http://schemas.microsoft.com/office/drawing/2014/main" id="{98F69465-DFC6-0046-044B-4EB4AF529A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6553" r="48077" b="72910"/>
          <a:stretch/>
        </p:blipFill>
        <p:spPr bwMode="auto">
          <a:xfrm>
            <a:off x="2678861" y="2326807"/>
            <a:ext cx="2286000" cy="12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BA6BC-5EF7-5D47-42B4-70439D26C891}"/>
              </a:ext>
            </a:extLst>
          </p:cNvPr>
          <p:cNvSpPr/>
          <p:nvPr/>
        </p:nvSpPr>
        <p:spPr>
          <a:xfrm>
            <a:off x="-1334829" y="108082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25DD5-45D6-E461-0ED2-E406E0955324}"/>
              </a:ext>
            </a:extLst>
          </p:cNvPr>
          <p:cNvSpPr txBox="1"/>
          <p:nvPr/>
        </p:nvSpPr>
        <p:spPr>
          <a:xfrm>
            <a:off x="803771" y="4330141"/>
            <a:ext cx="347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rgbClr val="0C6367"/>
                </a:solidFill>
              </a:defRPr>
            </a:lvl1pPr>
          </a:lstStyle>
          <a:p>
            <a:pPr algn="ctr"/>
            <a:r>
              <a:rPr lang="en-US" sz="2400" dirty="0"/>
              <a:t>PRIMARY RESEARCH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296F2-5E9E-5520-B3C6-BCD0800ADB85}"/>
              </a:ext>
            </a:extLst>
          </p:cNvPr>
          <p:cNvSpPr txBox="1"/>
          <p:nvPr/>
        </p:nvSpPr>
        <p:spPr>
          <a:xfrm>
            <a:off x="746701" y="1738224"/>
            <a:ext cx="35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400" dirty="0"/>
              <a:t>ETHICAL VIEWPOINT</a:t>
            </a:r>
          </a:p>
        </p:txBody>
      </p:sp>
      <p:sp>
        <p:nvSpPr>
          <p:cNvPr id="3" name="Rectangle: Rounded Corners 12">
            <a:extLst>
              <a:ext uri="{FF2B5EF4-FFF2-40B4-BE49-F238E27FC236}">
                <a16:creationId xmlns:a16="http://schemas.microsoft.com/office/drawing/2014/main" id="{D1EAC07C-376F-C329-BCB9-D4F994C54902}"/>
              </a:ext>
            </a:extLst>
          </p:cNvPr>
          <p:cNvSpPr/>
          <p:nvPr/>
        </p:nvSpPr>
        <p:spPr bwMode="auto">
          <a:xfrm>
            <a:off x="158868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63D8D360-EC10-4512-7CF4-0E503CD9442A}"/>
              </a:ext>
            </a:extLst>
          </p:cNvPr>
          <p:cNvSpPr/>
          <p:nvPr/>
        </p:nvSpPr>
        <p:spPr bwMode="auto">
          <a:xfrm>
            <a:off x="8443320" y="32232"/>
            <a:ext cx="216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FAIR &amp; USEFUL AI 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83CA4712-5E84-CE3B-4F76-60F648A28260}"/>
              </a:ext>
            </a:extLst>
          </p:cNvPr>
          <p:cNvSpPr/>
          <p:nvPr/>
        </p:nvSpPr>
        <p:spPr bwMode="auto">
          <a:xfrm>
            <a:off x="387356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IV TO PO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977B4109-7C1A-550D-F889-7CF509A22F1B}"/>
              </a:ext>
            </a:extLst>
          </p:cNvPr>
          <p:cNvSpPr/>
          <p:nvPr/>
        </p:nvSpPr>
        <p:spPr bwMode="auto">
          <a:xfrm>
            <a:off x="6158440" y="32232"/>
            <a:ext cx="216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MULTI-MORBIDITY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390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1B43D-9E9D-3D42-9F05-5EABAB01BDCB}"/>
              </a:ext>
            </a:extLst>
          </p:cNvPr>
          <p:cNvSpPr txBox="1"/>
          <p:nvPr/>
        </p:nvSpPr>
        <p:spPr>
          <a:xfrm>
            <a:off x="4432788" y="1605455"/>
            <a:ext cx="33264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04F4F"/>
                </a:solidFill>
              </a:rPr>
              <a:t>Dr Tim Rawson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</a:t>
            </a:r>
            <a:r>
              <a:rPr lang="en-US" sz="2000" dirty="0" err="1">
                <a:solidFill>
                  <a:srgbClr val="504F4F"/>
                </a:solidFill>
              </a:rPr>
              <a:t>Pantelis</a:t>
            </a:r>
            <a:r>
              <a:rPr lang="en-US" sz="2000" dirty="0">
                <a:solidFill>
                  <a:srgbClr val="504F4F"/>
                </a:solidFill>
              </a:rPr>
              <a:t> Georgiou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Alison Holmes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 err="1">
                <a:solidFill>
                  <a:srgbClr val="504F4F"/>
                </a:solidFill>
              </a:rPr>
              <a:t>Mr</a:t>
            </a:r>
            <a:r>
              <a:rPr lang="en-US" sz="2000" dirty="0">
                <a:solidFill>
                  <a:srgbClr val="504F4F"/>
                </a:solidFill>
              </a:rPr>
              <a:t> Richard Wilson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Bernard Hernandez Perez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David </a:t>
            </a:r>
            <a:r>
              <a:rPr lang="en-US" sz="2000" dirty="0" err="1">
                <a:solidFill>
                  <a:srgbClr val="504F4F"/>
                </a:solidFill>
              </a:rPr>
              <a:t>Antcliffe</a:t>
            </a:r>
            <a:endParaRPr lang="en-US" sz="2000" dirty="0">
              <a:solidFill>
                <a:srgbClr val="504F4F"/>
              </a:solidFill>
            </a:endParaRP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Damien Ming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</a:t>
            </a:r>
            <a:r>
              <a:rPr lang="en-US" sz="2000" dirty="0" err="1">
                <a:solidFill>
                  <a:srgbClr val="504F4F"/>
                </a:solidFill>
              </a:rPr>
              <a:t>Esmita</a:t>
            </a:r>
            <a:r>
              <a:rPr lang="en-US" sz="2000" dirty="0">
                <a:solidFill>
                  <a:srgbClr val="504F4F"/>
                </a:solidFill>
              </a:rPr>
              <a:t> </a:t>
            </a:r>
            <a:r>
              <a:rPr lang="en-US" sz="2000" dirty="0" err="1">
                <a:solidFill>
                  <a:srgbClr val="504F4F"/>
                </a:solidFill>
              </a:rPr>
              <a:t>Charani</a:t>
            </a:r>
            <a:endParaRPr lang="en-US" sz="2000" dirty="0">
              <a:solidFill>
                <a:srgbClr val="504F4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671DFE-5645-334C-803E-8B899351FB41}"/>
              </a:ext>
            </a:extLst>
          </p:cNvPr>
          <p:cNvSpPr/>
          <p:nvPr/>
        </p:nvSpPr>
        <p:spPr>
          <a:xfrm>
            <a:off x="-1334829" y="108082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678B-35AF-114C-91A9-1561A5DD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41800" cy="73462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504F4F"/>
                </a:solidFill>
              </a:rPr>
              <a:t>I would like to acknowledge the contribution of the following individuals.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000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1283"/>
            <a:ext cx="9144000" cy="2432242"/>
          </a:xfrm>
        </p:spPr>
        <p:txBody>
          <a:bodyPr anchor="ctr">
            <a:normAutofit/>
          </a:bodyPr>
          <a:lstStyle/>
          <a:p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Thank you!</a:t>
            </a:r>
            <a:br>
              <a:rPr lang="en-GB" sz="4800" spc="300" dirty="0">
                <a:solidFill>
                  <a:srgbClr val="43A8B0"/>
                </a:solidFill>
              </a:rPr>
            </a:br>
            <a:r>
              <a:rPr lang="en-GB" sz="4800" spc="300" dirty="0">
                <a:solidFill>
                  <a:srgbClr val="43A8B0"/>
                </a:solidFill>
              </a:rPr>
              <a:t> </a:t>
            </a:r>
            <a:endParaRPr lang="en-US" sz="4800" spc="300" dirty="0">
              <a:solidFill>
                <a:srgbClr val="43A8B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1E6F94-DF4D-6548-5E96-835FAE47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394"/>
            <a:ext cx="9144000" cy="2432241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 dirty="0">
                <a:solidFill>
                  <a:srgbClr val="504F4F"/>
                </a:solidFill>
              </a:rPr>
              <a:t>CAMO UK Data AI Meeting</a:t>
            </a:r>
          </a:p>
          <a:p>
            <a:r>
              <a:rPr lang="en-US" sz="1800" dirty="0">
                <a:solidFill>
                  <a:srgbClr val="504F4F"/>
                </a:solidFill>
              </a:rPr>
              <a:t>21</a:t>
            </a:r>
            <a:r>
              <a:rPr lang="en-US" sz="1800" baseline="30000" dirty="0">
                <a:solidFill>
                  <a:srgbClr val="504F4F"/>
                </a:solidFill>
              </a:rPr>
              <a:t>st</a:t>
            </a:r>
            <a:r>
              <a:rPr lang="en-US" sz="1800" dirty="0">
                <a:solidFill>
                  <a:srgbClr val="504F4F"/>
                </a:solidFill>
              </a:rPr>
              <a:t> June 2022</a:t>
            </a:r>
          </a:p>
        </p:txBody>
      </p:sp>
    </p:spTree>
    <p:extLst>
      <p:ext uri="{BB962C8B-B14F-4D97-AF65-F5344CB8AC3E}">
        <p14:creationId xmlns:p14="http://schemas.microsoft.com/office/powerpoint/2010/main" val="89497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31EA920C65FB46988B3CFAD7C8A66A" ma:contentTypeVersion="17" ma:contentTypeDescription="Create a new document." ma:contentTypeScope="" ma:versionID="4353b7c56c829ae713523a57372db120">
  <xsd:schema xmlns:xsd="http://www.w3.org/2001/XMLSchema" xmlns:xs="http://www.w3.org/2001/XMLSchema" xmlns:p="http://schemas.microsoft.com/office/2006/metadata/properties" xmlns:ns2="46f95d85-49f6-4ddb-83b1-6c0982ff9727" xmlns:ns3="fc2df206-cc96-4f44-a78a-9b2ac733190e" targetNamespace="http://schemas.microsoft.com/office/2006/metadata/properties" ma:root="true" ma:fieldsID="13add043169ebb9e6fc04dcfd3974153" ns2:_="" ns3:_="">
    <xsd:import namespace="46f95d85-49f6-4ddb-83b1-6c0982ff9727"/>
    <xsd:import namespace="fc2df206-cc96-4f44-a78a-9b2ac7331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f95d85-49f6-4ddb-83b1-6c0982ff9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df206-cc96-4f44-a78a-9b2ac7331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7c1cdc3-67b7-4436-9de4-2119d570e13e}" ma:internalName="TaxCatchAll" ma:showField="CatchAllData" ma:web="fc2df206-cc96-4f44-a78a-9b2ac73319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df206-cc96-4f44-a78a-9b2ac733190e" xsi:nil="true"/>
    <lcf76f155ced4ddcb4097134ff3c332f xmlns="46f95d85-49f6-4ddb-83b1-6c0982ff97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4D31C2B-BBBE-4222-8107-AA99C3250930}"/>
</file>

<file path=customXml/itemProps2.xml><?xml version="1.0" encoding="utf-8"?>
<ds:datastoreItem xmlns:ds="http://schemas.openxmlformats.org/officeDocument/2006/customXml" ds:itemID="{5A582582-39F2-44F0-A1AE-9C18350691A1}"/>
</file>

<file path=customXml/itemProps3.xml><?xml version="1.0" encoding="utf-8"?>
<ds:datastoreItem xmlns:ds="http://schemas.openxmlformats.org/officeDocument/2006/customXml" ds:itemID="{3A9DFF3D-D1CA-47E7-9E8C-0B9B873C734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15375</TotalTime>
  <Words>571</Words>
  <Application>Microsoft Office PowerPoint</Application>
  <PresentationFormat>Widescreen</PresentationFormat>
  <Paragraphs>154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AdvOT1ef757c0</vt:lpstr>
      <vt:lpstr>-apple-system</vt:lpstr>
      <vt:lpstr>Arial</vt:lpstr>
      <vt:lpstr>Calibri</vt:lpstr>
      <vt:lpstr>Calibri Light</vt:lpstr>
      <vt:lpstr>Inter</vt:lpstr>
      <vt:lpstr>Menlo</vt:lpstr>
      <vt:lpstr>System Font Regular</vt:lpstr>
      <vt:lpstr>Office Theme</vt:lpstr>
      <vt:lpstr> Machine learning based  clinical decision support for  antimicrobial stewardship    </vt:lpstr>
      <vt:lpstr>Machine learning can support optimised antibiotic decision making.</vt:lpstr>
      <vt:lpstr>Fair interpretable machine learning for individualised IV to oral switch decision making.</vt:lpstr>
      <vt:lpstr>Tapping into unused clinical knowledge for multi-morbidity in machine learning.</vt:lpstr>
      <vt:lpstr>Patient, public and stakeholder views as well as ethical theories have been considered to ensure solutions are fair.</vt:lpstr>
      <vt:lpstr>I would like to acknowledge the contribution of the following individuals.</vt:lpstr>
      <vt:lpstr> Thank you!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W.J. Bolton</dc:creator>
  <cp:lastModifiedBy>Bolt, Frankie</cp:lastModifiedBy>
  <cp:revision>57</cp:revision>
  <dcterms:created xsi:type="dcterms:W3CDTF">2022-10-13T14:23:14Z</dcterms:created>
  <dcterms:modified xsi:type="dcterms:W3CDTF">2023-06-19T08:59:34Z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0x010100AC31EA920C65FB46988B3CFAD7C8A66A</vt:lpwstr>
  </property>
</Properties>
</file>